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46"/>
  </p:notesMasterIdLst>
  <p:sldIdLst>
    <p:sldId id="256" r:id="rId5"/>
    <p:sldId id="502" r:id="rId6"/>
    <p:sldId id="607" r:id="rId7"/>
    <p:sldId id="511" r:id="rId8"/>
    <p:sldId id="367" r:id="rId9"/>
    <p:sldId id="615" r:id="rId10"/>
    <p:sldId id="610" r:id="rId11"/>
    <p:sldId id="611" r:id="rId12"/>
    <p:sldId id="612" r:id="rId13"/>
    <p:sldId id="613" r:id="rId14"/>
    <p:sldId id="614" r:id="rId15"/>
    <p:sldId id="576" r:id="rId16"/>
    <p:sldId id="268" r:id="rId17"/>
    <p:sldId id="577" r:id="rId18"/>
    <p:sldId id="579" r:id="rId19"/>
    <p:sldId id="419" r:id="rId20"/>
    <p:sldId id="484" r:id="rId21"/>
    <p:sldId id="617" r:id="rId22"/>
    <p:sldId id="580" r:id="rId23"/>
    <p:sldId id="512" r:id="rId24"/>
    <p:sldId id="581" r:id="rId25"/>
    <p:sldId id="422" r:id="rId26"/>
    <p:sldId id="582" r:id="rId27"/>
    <p:sldId id="501" r:id="rId28"/>
    <p:sldId id="616" r:id="rId29"/>
    <p:sldId id="584" r:id="rId30"/>
    <p:sldId id="423" r:id="rId31"/>
    <p:sldId id="585" r:id="rId32"/>
    <p:sldId id="583" r:id="rId33"/>
    <p:sldId id="426" r:id="rId34"/>
    <p:sldId id="608" r:id="rId35"/>
    <p:sldId id="551" r:id="rId36"/>
    <p:sldId id="564" r:id="rId37"/>
    <p:sldId id="557" r:id="rId38"/>
    <p:sldId id="567" r:id="rId39"/>
    <p:sldId id="558" r:id="rId40"/>
    <p:sldId id="559" r:id="rId41"/>
    <p:sldId id="618" r:id="rId42"/>
    <p:sldId id="420" r:id="rId43"/>
    <p:sldId id="421" r:id="rId44"/>
    <p:sldId id="609" r:id="rId45"/>
  </p:sldIdLst>
  <p:sldSz cx="9144000" cy="5143500" type="screen16x9"/>
  <p:notesSz cx="6858000" cy="9144000"/>
  <p:defaultTextStyle>
    <a:defPPr marL="0" marR="0" indent="0" algn="l" defTabSz="3429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5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1pPr>
    <a:lvl2pPr marL="0" marR="0" indent="17145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2pPr>
    <a:lvl3pPr marL="0" marR="0" indent="34290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3pPr>
    <a:lvl4pPr marL="0" marR="0" indent="51435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4pPr>
    <a:lvl5pPr marL="0" marR="0" indent="68580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5pPr>
    <a:lvl6pPr marL="0" marR="0" indent="85725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6pPr>
    <a:lvl7pPr marL="0" marR="0" indent="102870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7pPr>
    <a:lvl8pPr marL="0" marR="0" indent="120015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8pPr>
    <a:lvl9pPr marL="0" marR="0" indent="137160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83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56BFE8-9516-FA40-A7A8-CE43AD3C00FC}" v="14" dt="2024-01-12T08:36:42.37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8"/>
    <p:restoredTop sz="94658"/>
  </p:normalViewPr>
  <p:slideViewPr>
    <p:cSldViewPr snapToGrid="0" showGuides="1">
      <p:cViewPr varScale="1">
        <p:scale>
          <a:sx n="160" d="100"/>
          <a:sy n="160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石丸　美穂" userId="90f3b6a1-1c19-4a50-bd7d-63d713b3ba0a" providerId="ADAL" clId="{C856BFE8-9516-FA40-A7A8-CE43AD3C00FC}"/>
    <pc:docChg chg="custSel addSld delSld modSld">
      <pc:chgData name="石丸　美穂" userId="90f3b6a1-1c19-4a50-bd7d-63d713b3ba0a" providerId="ADAL" clId="{C856BFE8-9516-FA40-A7A8-CE43AD3C00FC}" dt="2024-01-16T13:20:39.796" v="55" actId="478"/>
      <pc:docMkLst>
        <pc:docMk/>
      </pc:docMkLst>
      <pc:sldChg chg="add del">
        <pc:chgData name="石丸　美穂" userId="90f3b6a1-1c19-4a50-bd7d-63d713b3ba0a" providerId="ADAL" clId="{C856BFE8-9516-FA40-A7A8-CE43AD3C00FC}" dt="2024-01-12T08:31:08.818" v="4"/>
        <pc:sldMkLst>
          <pc:docMk/>
          <pc:sldMk cId="0" sldId="256"/>
        </pc:sldMkLst>
      </pc:sldChg>
      <pc:sldChg chg="delSp modSp add mod">
        <pc:chgData name="石丸　美穂" userId="90f3b6a1-1c19-4a50-bd7d-63d713b3ba0a" providerId="ADAL" clId="{C856BFE8-9516-FA40-A7A8-CE43AD3C00FC}" dt="2024-01-16T13:20:39.796" v="55" actId="478"/>
        <pc:sldMkLst>
          <pc:docMk/>
          <pc:sldMk cId="3503526154" sldId="367"/>
        </pc:sldMkLst>
        <pc:spChg chg="del">
          <ac:chgData name="石丸　美穂" userId="90f3b6a1-1c19-4a50-bd7d-63d713b3ba0a" providerId="ADAL" clId="{C856BFE8-9516-FA40-A7A8-CE43AD3C00FC}" dt="2024-01-16T13:20:39.796" v="55" actId="478"/>
          <ac:spMkLst>
            <pc:docMk/>
            <pc:sldMk cId="3503526154" sldId="367"/>
            <ac:spMk id="2" creationId="{A73DEA16-8208-35F6-F2CD-BB6439D6E398}"/>
          </ac:spMkLst>
        </pc:spChg>
        <pc:spChg chg="mod">
          <ac:chgData name="石丸　美穂" userId="90f3b6a1-1c19-4a50-bd7d-63d713b3ba0a" providerId="ADAL" clId="{C856BFE8-9516-FA40-A7A8-CE43AD3C00FC}" dt="2024-01-12T08:33:27.290" v="21" actId="20577"/>
          <ac:spMkLst>
            <pc:docMk/>
            <pc:sldMk cId="3503526154" sldId="367"/>
            <ac:spMk id="23" creationId="{AD0898E1-7D34-5148-29E6-13A734B9ECAF}"/>
          </ac:spMkLst>
        </pc:spChg>
      </pc:sldChg>
      <pc:sldChg chg="modSp mod">
        <pc:chgData name="石丸　美穂" userId="90f3b6a1-1c19-4a50-bd7d-63d713b3ba0a" providerId="ADAL" clId="{C856BFE8-9516-FA40-A7A8-CE43AD3C00FC}" dt="2024-01-12T08:33:58.071" v="24" actId="1076"/>
        <pc:sldMkLst>
          <pc:docMk/>
          <pc:sldMk cId="3255771656" sldId="419"/>
        </pc:sldMkLst>
        <pc:spChg chg="mod">
          <ac:chgData name="石丸　美穂" userId="90f3b6a1-1c19-4a50-bd7d-63d713b3ba0a" providerId="ADAL" clId="{C856BFE8-9516-FA40-A7A8-CE43AD3C00FC}" dt="2024-01-12T08:33:58.071" v="24" actId="1076"/>
          <ac:spMkLst>
            <pc:docMk/>
            <pc:sldMk cId="3255771656" sldId="419"/>
            <ac:spMk id="18" creationId="{4B04B2A1-A38D-F927-86FA-C92D7D74A75F}"/>
          </ac:spMkLst>
        </pc:spChg>
      </pc:sldChg>
      <pc:sldChg chg="modSp mod">
        <pc:chgData name="石丸　美穂" userId="90f3b6a1-1c19-4a50-bd7d-63d713b3ba0a" providerId="ADAL" clId="{C856BFE8-9516-FA40-A7A8-CE43AD3C00FC}" dt="2024-01-12T08:31:49.537" v="6" actId="20577"/>
        <pc:sldMkLst>
          <pc:docMk/>
          <pc:sldMk cId="4155359259" sldId="502"/>
        </pc:sldMkLst>
        <pc:spChg chg="mod">
          <ac:chgData name="石丸　美穂" userId="90f3b6a1-1c19-4a50-bd7d-63d713b3ba0a" providerId="ADAL" clId="{C856BFE8-9516-FA40-A7A8-CE43AD3C00FC}" dt="2024-01-12T08:31:49.537" v="6" actId="20577"/>
          <ac:spMkLst>
            <pc:docMk/>
            <pc:sldMk cId="4155359259" sldId="502"/>
            <ac:spMk id="4" creationId="{2874FCF8-7A8D-D4FF-EE54-881574575F0A}"/>
          </ac:spMkLst>
        </pc:spChg>
      </pc:sldChg>
      <pc:sldChg chg="addSp delSp modSp add mod">
        <pc:chgData name="石丸　美穂" userId="90f3b6a1-1c19-4a50-bd7d-63d713b3ba0a" providerId="ADAL" clId="{C856BFE8-9516-FA40-A7A8-CE43AD3C00FC}" dt="2024-01-12T08:33:43.171" v="23" actId="1076"/>
        <pc:sldMkLst>
          <pc:docMk/>
          <pc:sldMk cId="1595846590" sldId="511"/>
        </pc:sldMkLst>
        <pc:spChg chg="del">
          <ac:chgData name="石丸　美穂" userId="90f3b6a1-1c19-4a50-bd7d-63d713b3ba0a" providerId="ADAL" clId="{C856BFE8-9516-FA40-A7A8-CE43AD3C00FC}" dt="2024-01-12T08:32:39.553" v="11" actId="478"/>
          <ac:spMkLst>
            <pc:docMk/>
            <pc:sldMk cId="1595846590" sldId="511"/>
            <ac:spMk id="3" creationId="{B4641FB5-707C-B4BA-F34C-C2B7097C2118}"/>
          </ac:spMkLst>
        </pc:spChg>
        <pc:spChg chg="add mod">
          <ac:chgData name="石丸　美穂" userId="90f3b6a1-1c19-4a50-bd7d-63d713b3ba0a" providerId="ADAL" clId="{C856BFE8-9516-FA40-A7A8-CE43AD3C00FC}" dt="2024-01-12T08:33:43.171" v="23" actId="1076"/>
          <ac:spMkLst>
            <pc:docMk/>
            <pc:sldMk cId="1595846590" sldId="511"/>
            <ac:spMk id="4" creationId="{582A01A9-9278-E464-C150-E744429F93C1}"/>
          </ac:spMkLst>
        </pc:spChg>
      </pc:sldChg>
      <pc:sldChg chg="modSp mod">
        <pc:chgData name="石丸　美穂" userId="90f3b6a1-1c19-4a50-bd7d-63d713b3ba0a" providerId="ADAL" clId="{C856BFE8-9516-FA40-A7A8-CE43AD3C00FC}" dt="2024-01-12T04:13:53.260" v="2" actId="1076"/>
        <pc:sldMkLst>
          <pc:docMk/>
          <pc:sldMk cId="4258668276" sldId="584"/>
        </pc:sldMkLst>
        <pc:spChg chg="mod">
          <ac:chgData name="石丸　美穂" userId="90f3b6a1-1c19-4a50-bd7d-63d713b3ba0a" providerId="ADAL" clId="{C856BFE8-9516-FA40-A7A8-CE43AD3C00FC}" dt="2024-01-12T04:13:53.260" v="2" actId="1076"/>
          <ac:spMkLst>
            <pc:docMk/>
            <pc:sldMk cId="4258668276" sldId="584"/>
            <ac:spMk id="8" creationId="{D967DCFC-1F8B-F094-428B-FF3F561C8AA8}"/>
          </ac:spMkLst>
        </pc:spChg>
      </pc:sldChg>
      <pc:sldChg chg="modSp mod">
        <pc:chgData name="石丸　美穂" userId="90f3b6a1-1c19-4a50-bd7d-63d713b3ba0a" providerId="ADAL" clId="{C856BFE8-9516-FA40-A7A8-CE43AD3C00FC}" dt="2024-01-15T03:28:02.371" v="54" actId="20577"/>
        <pc:sldMkLst>
          <pc:docMk/>
          <pc:sldMk cId="1160924145" sldId="609"/>
        </pc:sldMkLst>
        <pc:spChg chg="mod">
          <ac:chgData name="石丸　美穂" userId="90f3b6a1-1c19-4a50-bd7d-63d713b3ba0a" providerId="ADAL" clId="{C856BFE8-9516-FA40-A7A8-CE43AD3C00FC}" dt="2024-01-15T03:28:02.371" v="54" actId="20577"/>
          <ac:spMkLst>
            <pc:docMk/>
            <pc:sldMk cId="1160924145" sldId="609"/>
            <ac:spMk id="2" creationId="{910EE8A5-ECBC-F11E-8DFA-682FA41591E1}"/>
          </ac:spMkLst>
        </pc:spChg>
      </pc:sldChg>
      <pc:sldChg chg="addSp delSp modSp mod">
        <pc:chgData name="石丸　美穂" userId="90f3b6a1-1c19-4a50-bd7d-63d713b3ba0a" providerId="ADAL" clId="{C856BFE8-9516-FA40-A7A8-CE43AD3C00FC}" dt="2024-01-12T08:38:27.578" v="48" actId="1076"/>
        <pc:sldMkLst>
          <pc:docMk/>
          <pc:sldMk cId="4217834259" sldId="618"/>
        </pc:sldMkLst>
        <pc:spChg chg="add del mod">
          <ac:chgData name="石丸　美穂" userId="90f3b6a1-1c19-4a50-bd7d-63d713b3ba0a" providerId="ADAL" clId="{C856BFE8-9516-FA40-A7A8-CE43AD3C00FC}" dt="2024-01-12T08:36:26.871" v="28"/>
          <ac:spMkLst>
            <pc:docMk/>
            <pc:sldMk cId="4217834259" sldId="618"/>
            <ac:spMk id="4" creationId="{DA9DBE8B-FBB4-4FA3-7C05-A6923FDF41A9}"/>
          </ac:spMkLst>
        </pc:spChg>
        <pc:spChg chg="add mod">
          <ac:chgData name="石丸　美穂" userId="90f3b6a1-1c19-4a50-bd7d-63d713b3ba0a" providerId="ADAL" clId="{C856BFE8-9516-FA40-A7A8-CE43AD3C00FC}" dt="2024-01-12T08:38:06.012" v="47" actId="1076"/>
          <ac:spMkLst>
            <pc:docMk/>
            <pc:sldMk cId="4217834259" sldId="618"/>
            <ac:spMk id="6" creationId="{26F6917B-9100-0DB3-B587-F06D255C3D71}"/>
          </ac:spMkLst>
        </pc:spChg>
        <pc:spChg chg="mod">
          <ac:chgData name="石丸　美穂" userId="90f3b6a1-1c19-4a50-bd7d-63d713b3ba0a" providerId="ADAL" clId="{C856BFE8-9516-FA40-A7A8-CE43AD3C00FC}" dt="2024-01-12T08:37:39.850" v="41" actId="207"/>
          <ac:spMkLst>
            <pc:docMk/>
            <pc:sldMk cId="4217834259" sldId="618"/>
            <ac:spMk id="7" creationId="{5D083FD4-281D-AF50-9AF0-CEA98F85D3D1}"/>
          </ac:spMkLst>
        </pc:spChg>
        <pc:spChg chg="add mod">
          <ac:chgData name="石丸　美穂" userId="90f3b6a1-1c19-4a50-bd7d-63d713b3ba0a" providerId="ADAL" clId="{C856BFE8-9516-FA40-A7A8-CE43AD3C00FC}" dt="2024-01-12T08:38:27.578" v="48" actId="1076"/>
          <ac:spMkLst>
            <pc:docMk/>
            <pc:sldMk cId="4217834259" sldId="618"/>
            <ac:spMk id="8" creationId="{6A925BAB-86D3-A76F-B2D1-3180552F704E}"/>
          </ac:spMkLst>
        </pc:spChg>
      </pc:sldChg>
      <pc:sldChg chg="add del">
        <pc:chgData name="石丸　美穂" userId="90f3b6a1-1c19-4a50-bd7d-63d713b3ba0a" providerId="ADAL" clId="{C856BFE8-9516-FA40-A7A8-CE43AD3C00FC}" dt="2024-01-12T08:32:35.703" v="10" actId="2696"/>
        <pc:sldMkLst>
          <pc:docMk/>
          <pc:sldMk cId="735027518" sldId="61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1pPr>
    <a:lvl2pPr indent="85725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2pPr>
    <a:lvl3pPr indent="171450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3pPr>
    <a:lvl4pPr indent="257175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4pPr>
    <a:lvl5pPr indent="342900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5pPr>
    <a:lvl6pPr indent="428625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6pPr>
    <a:lvl7pPr indent="514350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7pPr>
    <a:lvl8pPr indent="600075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8pPr>
    <a:lvl9pPr indent="685800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7842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5481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9440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9381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プログラミング基礎概念の一つ、クラスについて話していきたいと思います。</a:t>
            </a:r>
            <a:endParaRPr kumimoji="1" lang="en-US" altLang="ja-JP"/>
          </a:p>
          <a:p>
            <a:r>
              <a:rPr kumimoji="1" lang="ja-JP" altLang="en-US"/>
              <a:t>クラスとは、属性とメソッドを一つにまとめたものです。</a:t>
            </a:r>
            <a:endParaRPr kumimoji="1" lang="en-US" altLang="ja-JP"/>
          </a:p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F1AB2-DE8E-42C1-B8C8-82A148592DA9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779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7372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2494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9597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4151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9914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0249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05345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4359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003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53951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41534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57888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2024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68830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59863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7594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3360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4957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260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4365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72164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12185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3313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5210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9437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502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6129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4603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0305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059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&amp;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>
            <a:spLocks noGrp="1"/>
          </p:cNvSpPr>
          <p:nvPr>
            <p:ph type="title"/>
          </p:nvPr>
        </p:nvSpPr>
        <p:spPr>
          <a:xfrm>
            <a:off x="666750" y="862012"/>
            <a:ext cx="7810500" cy="1743075"/>
          </a:xfrm>
          <a:prstGeom prst="rect">
            <a:avLst/>
          </a:prstGeom>
        </p:spPr>
        <p:txBody>
          <a:bodyPr anchor="b"/>
          <a:lstStyle/>
          <a:p>
            <a:r>
              <a:t>タイトルテキスト</a:t>
            </a:r>
          </a:p>
        </p:txBody>
      </p:sp>
      <p:sp>
        <p:nvSpPr>
          <p:cNvPr id="12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666750" y="2652712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25"/>
            </a:lvl1pPr>
            <a:lvl2pPr marL="0" indent="0" algn="ctr">
              <a:spcBef>
                <a:spcPts val="0"/>
              </a:spcBef>
              <a:buSzTx/>
              <a:buNone/>
              <a:defRPr sz="2025"/>
            </a:lvl2pPr>
            <a:lvl3pPr marL="0" indent="0" algn="ctr">
              <a:spcBef>
                <a:spcPts val="0"/>
              </a:spcBef>
              <a:buSzTx/>
              <a:buNone/>
              <a:defRPr sz="2025"/>
            </a:lvl3pPr>
            <a:lvl4pPr marL="0" indent="0" algn="ctr">
              <a:spcBef>
                <a:spcPts val="0"/>
              </a:spcBef>
              <a:buSzTx/>
              <a:buNone/>
              <a:defRPr sz="2025"/>
            </a:lvl4pPr>
            <a:lvl5pPr marL="0" indent="0" algn="ctr">
              <a:spcBef>
                <a:spcPts val="0"/>
              </a:spcBef>
              <a:buSzTx/>
              <a:buNone/>
              <a:defRPr sz="2025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895350" y="3357563"/>
            <a:ext cx="7358063" cy="28725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200"/>
            </a:lvl1pPr>
          </a:lstStyle>
          <a:p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>
            <a:spLocks noGrp="1"/>
          </p:cNvSpPr>
          <p:nvPr>
            <p:ph type="body" sz="quarter" idx="22"/>
          </p:nvPr>
        </p:nvSpPr>
        <p:spPr>
          <a:xfrm>
            <a:off x="895350" y="2243842"/>
            <a:ext cx="7358063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/>
            </a:lvl1pPr>
          </a:lstStyle>
          <a:p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532241774_2880x1920.jpg"/>
          <p:cNvSpPr>
            <a:spLocks noGrp="1"/>
          </p:cNvSpPr>
          <p:nvPr>
            <p:ph type="pic" idx="21"/>
          </p:nvPr>
        </p:nvSpPr>
        <p:spPr>
          <a:xfrm>
            <a:off x="-19050" y="-476250"/>
            <a:ext cx="9182100" cy="6121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Toppan Bunkyu Gothic Regular"/>
                <a:cs typeface="Toppan Bunkyu Gothic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0" i="0" u="sng">
                <a:solidFill>
                  <a:schemeClr val="tx1"/>
                </a:solidFill>
                <a:latin typeface="BIZ UDGothic"/>
                <a:cs typeface="BIZ UD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353124" y="3679031"/>
            <a:ext cx="148182" cy="128240"/>
          </a:xfrm>
        </p:spPr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oppan Bunkyu Gothic Regular"/>
                <a:cs typeface="Toppan Bunkyu Gothic Regular"/>
              </a:defRPr>
            </a:lvl1pPr>
          </a:lstStyle>
          <a:p>
            <a:pPr marL="28575">
              <a:lnSpc>
                <a:spcPts val="1046"/>
              </a:lnSpc>
            </a:pPr>
            <a:fld id="{81D60167-4931-47E6-BA6A-407CBD079E47}" type="slidenum">
              <a:rPr lang="en-US" altLang="ja-JP" spc="-19" smtClean="0"/>
              <a:pPr marL="28575">
                <a:lnSpc>
                  <a:spcPts val="1046"/>
                </a:lnSpc>
              </a:pPr>
              <a:t>‹#›</a:t>
            </a:fld>
            <a:endParaRPr lang="en-US" altLang="ja-JP" spc="-19"/>
          </a:p>
        </p:txBody>
      </p:sp>
    </p:spTree>
    <p:extLst>
      <p:ext uri="{BB962C8B-B14F-4D97-AF65-F5344CB8AC3E}">
        <p14:creationId xmlns:p14="http://schemas.microsoft.com/office/powerpoint/2010/main" val="374725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85D20DF-F3ED-2ECC-2176-BAAD4467A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8E0E-1A97-4E26-A79B-7023D7F652FE}" type="datetimeFigureOut">
              <a:rPr kumimoji="1" lang="ja-JP" altLang="en-US" smtClean="0"/>
              <a:t>2024/8/1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B38B407-E129-E176-2F4D-5BE6C1D59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55551D-ABCD-6C8A-C80C-DC760EA7E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308C5-50DC-43C1-893E-CC40883622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8785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532241774_2880x1920.jpg"/>
          <p:cNvSpPr>
            <a:spLocks noGrp="1"/>
          </p:cNvSpPr>
          <p:nvPr>
            <p:ph type="pic" idx="21"/>
          </p:nvPr>
        </p:nvSpPr>
        <p:spPr>
          <a:xfrm>
            <a:off x="1172238" y="-147638"/>
            <a:ext cx="6800850" cy="4533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タイトルテキスト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750" cy="752475"/>
          </a:xfrm>
          <a:prstGeom prst="rect">
            <a:avLst/>
          </a:prstGeom>
        </p:spPr>
        <p:txBody>
          <a:bodyPr anchor="b"/>
          <a:lstStyle/>
          <a:p>
            <a:r>
              <a:t>タイトルテキスト</a:t>
            </a:r>
          </a:p>
        </p:txBody>
      </p:sp>
      <p:sp>
        <p:nvSpPr>
          <p:cNvPr id="22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238125" y="4291012"/>
            <a:ext cx="866775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25"/>
            </a:lvl1pPr>
            <a:lvl2pPr marL="0" indent="0" algn="ctr">
              <a:spcBef>
                <a:spcPts val="0"/>
              </a:spcBef>
              <a:buSzTx/>
              <a:buNone/>
              <a:defRPr sz="2025"/>
            </a:lvl2pPr>
            <a:lvl3pPr marL="0" indent="0" algn="ctr">
              <a:spcBef>
                <a:spcPts val="0"/>
              </a:spcBef>
              <a:buSzTx/>
              <a:buNone/>
              <a:defRPr sz="2025"/>
            </a:lvl3pPr>
            <a:lvl4pPr marL="0" indent="0" algn="ctr">
              <a:spcBef>
                <a:spcPts val="0"/>
              </a:spcBef>
              <a:buSzTx/>
              <a:buNone/>
              <a:defRPr sz="2025"/>
            </a:lvl4pPr>
            <a:lvl5pPr marL="0" indent="0" algn="ctr">
              <a:spcBef>
                <a:spcPts val="0"/>
              </a:spcBef>
              <a:buSzTx/>
              <a:buNone/>
              <a:defRPr sz="2025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75"/>
          </a:xfrm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3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532204087_1355x1355.jpg"/>
          <p:cNvSpPr>
            <a:spLocks noGrp="1"/>
          </p:cNvSpPr>
          <p:nvPr>
            <p:ph type="pic" sz="half" idx="21"/>
          </p:nvPr>
        </p:nvSpPr>
        <p:spPr>
          <a:xfrm>
            <a:off x="4810125" y="357187"/>
            <a:ext cx="4300538" cy="4300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タイトルテキスト"/>
          <p:cNvSpPr txBox="1">
            <a:spLocks noGrp="1"/>
          </p:cNvSpPr>
          <p:nvPr>
            <p:ph type="title"/>
          </p:nvPr>
        </p:nvSpPr>
        <p:spPr>
          <a:xfrm>
            <a:off x="619125" y="357187"/>
            <a:ext cx="3833813" cy="2081213"/>
          </a:xfrm>
          <a:prstGeom prst="rect">
            <a:avLst/>
          </a:prstGeom>
        </p:spPr>
        <p:txBody>
          <a:bodyPr anchor="b"/>
          <a:lstStyle>
            <a:lvl1pPr>
              <a:defRPr sz="3150"/>
            </a:lvl1pPr>
          </a:lstStyle>
          <a:p>
            <a:r>
              <a:t>タイトルテキスト</a:t>
            </a:r>
          </a:p>
        </p:txBody>
      </p:sp>
      <p:sp>
        <p:nvSpPr>
          <p:cNvPr id="40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619125" y="2447925"/>
            <a:ext cx="3833813" cy="214788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25"/>
            </a:lvl1pPr>
            <a:lvl2pPr marL="0" indent="0" algn="ctr">
              <a:spcBef>
                <a:spcPts val="0"/>
              </a:spcBef>
              <a:buSzTx/>
              <a:buNone/>
              <a:defRPr sz="2025"/>
            </a:lvl2pPr>
            <a:lvl3pPr marL="0" indent="0" algn="ctr">
              <a:spcBef>
                <a:spcPts val="0"/>
              </a:spcBef>
              <a:buSzTx/>
              <a:buNone/>
              <a:defRPr sz="2025"/>
            </a:lvl3pPr>
            <a:lvl4pPr marL="0" indent="0" algn="ctr">
              <a:spcBef>
                <a:spcPts val="0"/>
              </a:spcBef>
              <a:buSzTx/>
              <a:buNone/>
              <a:defRPr sz="2025"/>
            </a:lvl4pPr>
            <a:lvl5pPr marL="0" indent="0" algn="ctr">
              <a:spcBef>
                <a:spcPts val="0"/>
              </a:spcBef>
              <a:buSzTx/>
              <a:buNone/>
              <a:defRPr sz="2025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4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57" name="本文レベル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532205080_1647x1098.jpg"/>
          <p:cNvSpPr>
            <a:spLocks noGrp="1"/>
          </p:cNvSpPr>
          <p:nvPr>
            <p:ph type="pic" sz="half" idx="21"/>
          </p:nvPr>
        </p:nvSpPr>
        <p:spPr>
          <a:xfrm>
            <a:off x="4110038" y="1181100"/>
            <a:ext cx="5229225" cy="34861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67" name="本文レベル1…"/>
          <p:cNvSpPr txBox="1">
            <a:spLocks noGrp="1"/>
          </p:cNvSpPr>
          <p:nvPr>
            <p:ph type="body" sz="half" idx="1"/>
          </p:nvPr>
        </p:nvSpPr>
        <p:spPr>
          <a:xfrm>
            <a:off x="633412" y="1181100"/>
            <a:ext cx="3833813" cy="3486150"/>
          </a:xfrm>
          <a:prstGeom prst="rect">
            <a:avLst/>
          </a:prstGeom>
        </p:spPr>
        <p:txBody>
          <a:bodyPr/>
          <a:lstStyle>
            <a:lvl1pPr marL="209550" indent="-209550">
              <a:spcBef>
                <a:spcPts val="1688"/>
              </a:spcBef>
              <a:defRPr sz="1425"/>
            </a:lvl1pPr>
            <a:lvl2pPr marL="419100" indent="-209550">
              <a:spcBef>
                <a:spcPts val="1688"/>
              </a:spcBef>
              <a:defRPr sz="1425"/>
            </a:lvl2pPr>
            <a:lvl3pPr marL="628650" indent="-209550">
              <a:spcBef>
                <a:spcPts val="1688"/>
              </a:spcBef>
              <a:defRPr sz="1425"/>
            </a:lvl3pPr>
            <a:lvl4pPr marL="838200" indent="-209550">
              <a:spcBef>
                <a:spcPts val="1688"/>
              </a:spcBef>
              <a:defRPr sz="1425"/>
            </a:lvl4pPr>
            <a:lvl5pPr marL="1047750" indent="-209550">
              <a:spcBef>
                <a:spcPts val="1688"/>
              </a:spcBef>
              <a:defRPr sz="1425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75" cy="3810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32205080_1647x1098.jpg"/>
          <p:cNvSpPr>
            <a:spLocks noGrp="1"/>
          </p:cNvSpPr>
          <p:nvPr>
            <p:ph type="pic" sz="quarter" idx="21"/>
          </p:nvPr>
        </p:nvSpPr>
        <p:spPr>
          <a:xfrm>
            <a:off x="5737622" y="2643187"/>
            <a:ext cx="3121819" cy="20812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532204087_1355x1355.jpg"/>
          <p:cNvSpPr>
            <a:spLocks noGrp="1"/>
          </p:cNvSpPr>
          <p:nvPr>
            <p:ph type="pic" sz="quarter" idx="22"/>
          </p:nvPr>
        </p:nvSpPr>
        <p:spPr>
          <a:xfrm>
            <a:off x="5910262" y="323850"/>
            <a:ext cx="2776538" cy="2776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532241774_2880x1920.jpg"/>
          <p:cNvSpPr>
            <a:spLocks noGrp="1"/>
          </p:cNvSpPr>
          <p:nvPr>
            <p:ph type="pic" idx="23"/>
          </p:nvPr>
        </p:nvSpPr>
        <p:spPr>
          <a:xfrm>
            <a:off x="-371475" y="423862"/>
            <a:ext cx="6450806" cy="4300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75" cy="857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タイトルテキスト</a:t>
            </a:r>
          </a:p>
        </p:txBody>
      </p:sp>
      <p:sp>
        <p:nvSpPr>
          <p:cNvPr id="3" name="本文レベル1…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75" cy="3486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4455806" y="4905375"/>
            <a:ext cx="227627" cy="2410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hf hdr="0" ftr="0" dt="0"/>
  <p:txStyles>
    <p:title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8572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0287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2001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3716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23812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476250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71437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952500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119062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1428750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166687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1905000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214312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572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0287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2001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3716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?hl=ja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5957" y="1659234"/>
            <a:ext cx="6170463" cy="3255372"/>
            <a:chOff x="0" y="926591"/>
            <a:chExt cx="12192000" cy="5747385"/>
          </a:xfrm>
        </p:grpSpPr>
        <p:pic>
          <p:nvPicPr>
            <p:cNvPr id="3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26591"/>
              <a:ext cx="12191999" cy="57470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57360" y="5658612"/>
              <a:ext cx="1402080" cy="273050"/>
            </a:xfrm>
            <a:custGeom>
              <a:avLst/>
              <a:gdLst/>
              <a:ahLst/>
              <a:cxnLst/>
              <a:rect l="l" t="t" r="r" b="b"/>
              <a:pathLst>
                <a:path w="1402079" h="273050">
                  <a:moveTo>
                    <a:pt x="0" y="272796"/>
                  </a:moveTo>
                  <a:lnTo>
                    <a:pt x="1402079" y="272796"/>
                  </a:lnTo>
                  <a:lnTo>
                    <a:pt x="1402079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5" name="object 5"/>
            <p:cNvSpPr/>
            <p:nvPr/>
          </p:nvSpPr>
          <p:spPr>
            <a:xfrm>
              <a:off x="9826752" y="4931663"/>
              <a:ext cx="463550" cy="668020"/>
            </a:xfrm>
            <a:custGeom>
              <a:avLst/>
              <a:gdLst/>
              <a:ahLst/>
              <a:cxnLst/>
              <a:rect l="l" t="t" r="r" b="b"/>
              <a:pathLst>
                <a:path w="463550" h="668020">
                  <a:moveTo>
                    <a:pt x="347472" y="0"/>
                  </a:moveTo>
                  <a:lnTo>
                    <a:pt x="115824" y="0"/>
                  </a:lnTo>
                  <a:lnTo>
                    <a:pt x="115824" y="435864"/>
                  </a:lnTo>
                  <a:lnTo>
                    <a:pt x="0" y="435864"/>
                  </a:lnTo>
                  <a:lnTo>
                    <a:pt x="231648" y="667512"/>
                  </a:lnTo>
                  <a:lnTo>
                    <a:pt x="463296" y="435864"/>
                  </a:lnTo>
                  <a:lnTo>
                    <a:pt x="347472" y="435864"/>
                  </a:lnTo>
                  <a:lnTo>
                    <a:pt x="3474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6" name="object 6"/>
            <p:cNvSpPr/>
            <p:nvPr/>
          </p:nvSpPr>
          <p:spPr>
            <a:xfrm>
              <a:off x="9826752" y="4931663"/>
              <a:ext cx="463550" cy="668020"/>
            </a:xfrm>
            <a:custGeom>
              <a:avLst/>
              <a:gdLst/>
              <a:ahLst/>
              <a:cxnLst/>
              <a:rect l="l" t="t" r="r" b="b"/>
              <a:pathLst>
                <a:path w="463550" h="668020">
                  <a:moveTo>
                    <a:pt x="347472" y="0"/>
                  </a:moveTo>
                  <a:lnTo>
                    <a:pt x="347472" y="435864"/>
                  </a:lnTo>
                  <a:lnTo>
                    <a:pt x="463296" y="435864"/>
                  </a:lnTo>
                  <a:lnTo>
                    <a:pt x="231648" y="667512"/>
                  </a:lnTo>
                  <a:lnTo>
                    <a:pt x="0" y="435864"/>
                  </a:lnTo>
                  <a:lnTo>
                    <a:pt x="115824" y="435864"/>
                  </a:lnTo>
                  <a:lnTo>
                    <a:pt x="115824" y="0"/>
                  </a:lnTo>
                  <a:lnTo>
                    <a:pt x="347472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98017" y="1217538"/>
            <a:ext cx="5510118" cy="317395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spcBef>
                <a:spcPts val="75"/>
              </a:spcBef>
            </a:pPr>
            <a:r>
              <a:rPr sz="2000" b="1" spc="-11" dirty="0">
                <a:latin typeface="YuGothic"/>
                <a:cs typeface="YuGothic"/>
              </a:rPr>
              <a:t>演習授業中の質問対応について</a:t>
            </a:r>
            <a:endParaRPr sz="2000" dirty="0">
              <a:latin typeface="YuGothic"/>
              <a:cs typeface="Yu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3026" y="2969146"/>
            <a:ext cx="3813334" cy="939199"/>
          </a:xfrm>
          <a:prstGeom prst="rect">
            <a:avLst/>
          </a:prstGeom>
          <a:solidFill>
            <a:srgbClr val="FFFFFF"/>
          </a:solidFill>
          <a:ln w="57150">
            <a:solidFill>
              <a:srgbClr val="FF0000"/>
            </a:solidFill>
          </a:ln>
        </p:spPr>
        <p:txBody>
          <a:bodyPr vert="horz" wrap="square" lIns="0" tIns="4286" rIns="0" bIns="0" rtlCol="0">
            <a:spAutoFit/>
          </a:bodyPr>
          <a:lstStyle/>
          <a:p>
            <a:pPr>
              <a:spcBef>
                <a:spcPts val="34"/>
              </a:spcBef>
            </a:pPr>
            <a:endParaRPr sz="2475">
              <a:latin typeface="Times New Roman"/>
              <a:cs typeface="Times New Roman"/>
            </a:endParaRPr>
          </a:p>
          <a:p>
            <a:pPr marL="69056" marR="61436"/>
            <a:r>
              <a:rPr sz="1800" dirty="0">
                <a:latin typeface="Toppan Bunkyu Gothic Regular"/>
                <a:cs typeface="Toppan Bunkyu Gothic Regular"/>
              </a:rPr>
              <a:t>質問内容を入力して、「</a:t>
            </a:r>
            <a:r>
              <a:rPr sz="1800" b="1" dirty="0">
                <a:latin typeface="YuGothic"/>
                <a:cs typeface="YuGothic"/>
              </a:rPr>
              <a:t>全員</a:t>
            </a:r>
            <a:r>
              <a:rPr sz="1800" spc="-15" dirty="0">
                <a:latin typeface="Toppan Bunkyu Gothic Regular"/>
                <a:cs typeface="Toppan Bunkyu Gothic Regular"/>
              </a:rPr>
              <a:t>」宛て</a:t>
            </a:r>
            <a:r>
              <a:rPr sz="1800" spc="-11" dirty="0">
                <a:latin typeface="Toppan Bunkyu Gothic Regular"/>
                <a:cs typeface="Toppan Bunkyu Gothic Regular"/>
              </a:rPr>
              <a:t>に送信してください。</a:t>
            </a:r>
            <a:endParaRPr sz="1800">
              <a:latin typeface="Toppan Bunkyu Gothic Regular"/>
              <a:cs typeface="Toppan Bunkyu Gothic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61855" y="3990009"/>
            <a:ext cx="1751171" cy="253841"/>
          </a:xfrm>
          <a:custGeom>
            <a:avLst/>
            <a:gdLst/>
            <a:ahLst/>
            <a:cxnLst/>
            <a:rect l="l" t="t" r="r" b="b"/>
            <a:pathLst>
              <a:path w="2334895" h="338454">
                <a:moveTo>
                  <a:pt x="0" y="338327"/>
                </a:moveTo>
                <a:lnTo>
                  <a:pt x="2334768" y="338327"/>
                </a:lnTo>
                <a:lnTo>
                  <a:pt x="2334768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844"/>
          </a:p>
        </p:txBody>
      </p:sp>
      <p:sp>
        <p:nvSpPr>
          <p:cNvPr id="10" name="object 10"/>
          <p:cNvSpPr txBox="1"/>
          <p:nvPr/>
        </p:nvSpPr>
        <p:spPr>
          <a:xfrm>
            <a:off x="469632" y="2622250"/>
            <a:ext cx="3011805" cy="1053654"/>
          </a:xfrm>
          <a:prstGeom prst="rect">
            <a:avLst/>
          </a:prstGeom>
          <a:solidFill>
            <a:srgbClr val="FFFFFF"/>
          </a:solidFill>
          <a:ln w="57150">
            <a:solidFill>
              <a:srgbClr val="FF0000"/>
            </a:solidFill>
          </a:ln>
        </p:spPr>
        <p:txBody>
          <a:bodyPr vert="horz" wrap="square" lIns="0" tIns="220504" rIns="0" bIns="0" rtlCol="0">
            <a:spAutoFit/>
          </a:bodyPr>
          <a:lstStyle/>
          <a:p>
            <a:pPr marL="68104" marR="66675" algn="just">
              <a:spcBef>
                <a:spcPts val="1736"/>
              </a:spcBef>
            </a:pPr>
            <a:r>
              <a:rPr sz="1800" spc="75" dirty="0">
                <a:latin typeface="Toppan Bunkyu Gothic Regular"/>
                <a:cs typeface="Toppan Bunkyu Gothic Regular"/>
              </a:rPr>
              <a:t>演習にエラーが出たなど問題があったらリアクション</a:t>
            </a:r>
            <a:r>
              <a:rPr sz="1800" spc="-8" dirty="0">
                <a:latin typeface="Toppan Bunkyu Gothic Regular"/>
                <a:cs typeface="Toppan Bunkyu Gothic Regular"/>
              </a:rPr>
              <a:t>の</a:t>
            </a:r>
            <a:r>
              <a:rPr sz="1800" b="1" spc="-8" dirty="0">
                <a:latin typeface="YuGothic"/>
                <a:cs typeface="YuGothic"/>
              </a:rPr>
              <a:t>挙手</a:t>
            </a:r>
            <a:r>
              <a:rPr sz="1800" spc="-8" dirty="0">
                <a:latin typeface="Toppan Bunkyu Gothic Regular"/>
                <a:cs typeface="Toppan Bunkyu Gothic Regular"/>
              </a:rPr>
              <a:t>を押してください。</a:t>
            </a:r>
            <a:endParaRPr sz="1800" dirty="0">
              <a:latin typeface="Toppan Bunkyu Gothic Regular"/>
              <a:cs typeface="Toppan Bunkyu Gothic Regular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96488" y="3622460"/>
            <a:ext cx="1283494" cy="1367314"/>
            <a:chOff x="3536950" y="4879594"/>
            <a:chExt cx="1711325" cy="1823085"/>
          </a:xfrm>
        </p:grpSpPr>
        <p:sp>
          <p:nvSpPr>
            <p:cNvPr id="12" name="object 12"/>
            <p:cNvSpPr/>
            <p:nvPr/>
          </p:nvSpPr>
          <p:spPr>
            <a:xfrm>
              <a:off x="3543300" y="4885944"/>
              <a:ext cx="463550" cy="451484"/>
            </a:xfrm>
            <a:custGeom>
              <a:avLst/>
              <a:gdLst/>
              <a:ahLst/>
              <a:cxnLst/>
              <a:rect l="l" t="t" r="r" b="b"/>
              <a:pathLst>
                <a:path w="463550" h="451485">
                  <a:moveTo>
                    <a:pt x="347472" y="0"/>
                  </a:moveTo>
                  <a:lnTo>
                    <a:pt x="115824" y="0"/>
                  </a:lnTo>
                  <a:lnTo>
                    <a:pt x="115824" y="225551"/>
                  </a:lnTo>
                  <a:lnTo>
                    <a:pt x="0" y="225551"/>
                  </a:lnTo>
                  <a:lnTo>
                    <a:pt x="231648" y="451103"/>
                  </a:lnTo>
                  <a:lnTo>
                    <a:pt x="463296" y="225551"/>
                  </a:lnTo>
                  <a:lnTo>
                    <a:pt x="347472" y="225551"/>
                  </a:lnTo>
                  <a:lnTo>
                    <a:pt x="3474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13" name="object 13"/>
            <p:cNvSpPr/>
            <p:nvPr/>
          </p:nvSpPr>
          <p:spPr>
            <a:xfrm>
              <a:off x="3543300" y="4885944"/>
              <a:ext cx="463550" cy="451484"/>
            </a:xfrm>
            <a:custGeom>
              <a:avLst/>
              <a:gdLst/>
              <a:ahLst/>
              <a:cxnLst/>
              <a:rect l="l" t="t" r="r" b="b"/>
              <a:pathLst>
                <a:path w="463550" h="451485">
                  <a:moveTo>
                    <a:pt x="347472" y="0"/>
                  </a:moveTo>
                  <a:lnTo>
                    <a:pt x="347472" y="225551"/>
                  </a:lnTo>
                  <a:lnTo>
                    <a:pt x="463296" y="225551"/>
                  </a:lnTo>
                  <a:lnTo>
                    <a:pt x="231648" y="451103"/>
                  </a:lnTo>
                  <a:lnTo>
                    <a:pt x="0" y="225551"/>
                  </a:lnTo>
                  <a:lnTo>
                    <a:pt x="115824" y="225551"/>
                  </a:lnTo>
                  <a:lnTo>
                    <a:pt x="115824" y="0"/>
                  </a:lnTo>
                  <a:lnTo>
                    <a:pt x="347472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14" name="object 14"/>
            <p:cNvSpPr/>
            <p:nvPr/>
          </p:nvSpPr>
          <p:spPr>
            <a:xfrm>
              <a:off x="4503419" y="6134100"/>
              <a:ext cx="716280" cy="539750"/>
            </a:xfrm>
            <a:custGeom>
              <a:avLst/>
              <a:gdLst/>
              <a:ahLst/>
              <a:cxnLst/>
              <a:rect l="l" t="t" r="r" b="b"/>
              <a:pathLst>
                <a:path w="716279" h="539750">
                  <a:moveTo>
                    <a:pt x="0" y="539496"/>
                  </a:moveTo>
                  <a:lnTo>
                    <a:pt x="716279" y="539496"/>
                  </a:lnTo>
                  <a:lnTo>
                    <a:pt x="716279" y="0"/>
                  </a:lnTo>
                  <a:lnTo>
                    <a:pt x="0" y="0"/>
                  </a:lnTo>
                  <a:lnTo>
                    <a:pt x="0" y="539496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54623" y="1828536"/>
            <a:ext cx="4447699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800" b="1" spc="-4" dirty="0" err="1">
                <a:solidFill>
                  <a:srgbClr val="FFFFFF"/>
                </a:solidFill>
                <a:latin typeface="YuGothic"/>
                <a:cs typeface="YuGothic"/>
              </a:rPr>
              <a:t>演習授業中の質問をチューターの先生が対応させていただきます</a:t>
            </a:r>
            <a:r>
              <a:rPr sz="1800" b="1" spc="-4" dirty="0">
                <a:solidFill>
                  <a:srgbClr val="FFFFFF"/>
                </a:solidFill>
                <a:latin typeface="YuGothic"/>
                <a:cs typeface="YuGothic"/>
              </a:rPr>
              <a:t>。</a:t>
            </a:r>
            <a:endParaRPr sz="1800" dirty="0">
              <a:latin typeface="YuGothic"/>
              <a:cs typeface="YuGothic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>
              <a:lnSpc>
                <a:spcPts val="1046"/>
              </a:lnSpc>
            </a:pPr>
            <a:fld id="{81D60167-4931-47E6-BA6A-407CBD079E47}" type="slidenum">
              <a:rPr spc="-19" dirty="0"/>
              <a:pPr marL="28575">
                <a:lnSpc>
                  <a:spcPts val="1046"/>
                </a:lnSpc>
              </a:pPr>
              <a:t>1</a:t>
            </a:fld>
            <a:endParaRPr spc="-19" dirty="0"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8FE9289C-8F62-B8D6-C58E-E9AA121F63EE}"/>
              </a:ext>
            </a:extLst>
          </p:cNvPr>
          <p:cNvSpPr txBox="1"/>
          <p:nvPr/>
        </p:nvSpPr>
        <p:spPr>
          <a:xfrm>
            <a:off x="78065" y="321546"/>
            <a:ext cx="8970141" cy="6379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lang="en-US" sz="2000" b="1" spc="-4" dirty="0" err="1">
                <a:solidFill>
                  <a:srgbClr val="00B0F0"/>
                </a:solidFill>
                <a:latin typeface="Meiryo" panose="020B0604030504040204" pitchFamily="34" charset="-128"/>
                <a:ea typeface="Meiryo" panose="020B0604030504040204" pitchFamily="34" charset="-128"/>
                <a:cs typeface="YuGothic"/>
              </a:rPr>
              <a:t>授業準備：Webclassからコードをダウンロードし</a:t>
            </a:r>
            <a:r>
              <a:rPr lang="en-US" sz="2000" b="1" spc="-4" dirty="0">
                <a:solidFill>
                  <a:srgbClr val="00B0F0"/>
                </a:solidFill>
                <a:latin typeface="Meiryo" panose="020B0604030504040204" pitchFamily="34" charset="-128"/>
                <a:ea typeface="Meiryo" panose="020B0604030504040204" pitchFamily="34" charset="-128"/>
                <a:cs typeface="YuGothic"/>
              </a:rPr>
              <a:t>、</a:t>
            </a:r>
          </a:p>
          <a:p>
            <a:pPr marL="9525" marR="3810">
              <a:spcBef>
                <a:spcPts val="75"/>
              </a:spcBef>
            </a:pPr>
            <a:r>
              <a:rPr lang="en-US" sz="2000" b="1" spc="-4" dirty="0">
                <a:solidFill>
                  <a:srgbClr val="00B0F0"/>
                </a:solidFill>
                <a:latin typeface="Meiryo" panose="020B0604030504040204" pitchFamily="34" charset="-128"/>
                <a:ea typeface="Meiryo" panose="020B0604030504040204" pitchFamily="34" charset="-128"/>
                <a:cs typeface="YuGothic"/>
              </a:rPr>
              <a:t>Google </a:t>
            </a:r>
            <a:r>
              <a:rPr lang="en-US" sz="2000" b="1" spc="-4" dirty="0" err="1">
                <a:solidFill>
                  <a:srgbClr val="00B0F0"/>
                </a:solidFill>
                <a:latin typeface="Meiryo" panose="020B0604030504040204" pitchFamily="34" charset="-128"/>
                <a:ea typeface="Meiryo" panose="020B0604030504040204" pitchFamily="34" charset="-128"/>
                <a:cs typeface="YuGothic"/>
              </a:rPr>
              <a:t>colaboratoryで開いておいてください</a:t>
            </a:r>
            <a:endParaRPr sz="2000" dirty="0">
              <a:solidFill>
                <a:srgbClr val="00B0F0"/>
              </a:solidFill>
              <a:latin typeface="Meiryo" panose="020B0604030504040204" pitchFamily="34" charset="-128"/>
              <a:ea typeface="Meiryo" panose="020B0604030504040204" pitchFamily="34" charset="-128"/>
              <a:cs typeface="Yu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C758FEB-6EAB-8E69-8118-A797534FFADC}"/>
              </a:ext>
            </a:extLst>
          </p:cNvPr>
          <p:cNvSpPr/>
          <p:nvPr/>
        </p:nvSpPr>
        <p:spPr>
          <a:xfrm>
            <a:off x="342900" y="1153412"/>
            <a:ext cx="2804048" cy="2808000"/>
          </a:xfrm>
          <a:prstGeom prst="rect">
            <a:avLst/>
          </a:prstGeom>
          <a:noFill/>
          <a:ln w="412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E6EA63-9DAA-2555-582E-E42590794D50}"/>
              </a:ext>
            </a:extLst>
          </p:cNvPr>
          <p:cNvSpPr txBox="1"/>
          <p:nvPr/>
        </p:nvSpPr>
        <p:spPr>
          <a:xfrm>
            <a:off x="476736" y="746708"/>
            <a:ext cx="261610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データの用意</a:t>
            </a:r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BDCEBFFB-2885-34EE-DFD0-4AD138FB3D4B}"/>
              </a:ext>
            </a:extLst>
          </p:cNvPr>
          <p:cNvSpPr/>
          <p:nvPr/>
        </p:nvSpPr>
        <p:spPr>
          <a:xfrm>
            <a:off x="582444" y="1506059"/>
            <a:ext cx="1312342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800" b="1">
              <a:solidFill>
                <a:srgbClr val="002060"/>
              </a:solidFill>
            </a:endParaRPr>
          </a:p>
        </p:txBody>
      </p:sp>
      <p:sp>
        <p:nvSpPr>
          <p:cNvPr id="7" name="四角形">
            <a:extLst>
              <a:ext uri="{FF2B5EF4-FFF2-40B4-BE49-F238E27FC236}">
                <a16:creationId xmlns:a16="http://schemas.microsoft.com/office/drawing/2014/main" id="{4E8EC04D-0D3F-8ECA-B2AA-D3ACF0DC0040}"/>
              </a:ext>
            </a:extLst>
          </p:cNvPr>
          <p:cNvSpPr/>
          <p:nvPr/>
        </p:nvSpPr>
        <p:spPr>
          <a:xfrm>
            <a:off x="2196137" y="1520397"/>
            <a:ext cx="718429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2000" b="1">
              <a:solidFill>
                <a:srgbClr val="00206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ADAE87-B0D6-2A43-FF97-71EBF1AB73D0}"/>
              </a:ext>
            </a:extLst>
          </p:cNvPr>
          <p:cNvSpPr txBox="1"/>
          <p:nvPr/>
        </p:nvSpPr>
        <p:spPr>
          <a:xfrm>
            <a:off x="732867" y="2222937"/>
            <a:ext cx="101149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特徴量</a:t>
            </a:r>
            <a:r>
              <a:rPr lang="en-US" altLang="ja-JP" sz="1600"/>
              <a:t>(x)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3DAB9A-8782-063D-2276-AB7B35274A0C}"/>
              </a:ext>
            </a:extLst>
          </p:cNvPr>
          <p:cNvSpPr txBox="1"/>
          <p:nvPr/>
        </p:nvSpPr>
        <p:spPr>
          <a:xfrm>
            <a:off x="2054817" y="2208599"/>
            <a:ext cx="101309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正解値</a:t>
            </a:r>
            <a:r>
              <a:rPr lang="en-US" altLang="ja-JP" sz="1600"/>
              <a:t>(y)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" name="角丸四角形">
            <a:extLst>
              <a:ext uri="{FF2B5EF4-FFF2-40B4-BE49-F238E27FC236}">
                <a16:creationId xmlns:a16="http://schemas.microsoft.com/office/drawing/2014/main" id="{FD22AAB1-C6C2-D4BC-4CCF-86C9857B4285}"/>
              </a:ext>
            </a:extLst>
          </p:cNvPr>
          <p:cNvSpPr/>
          <p:nvPr/>
        </p:nvSpPr>
        <p:spPr>
          <a:xfrm>
            <a:off x="3645733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" name="学習モデルの選定">
            <a:extLst>
              <a:ext uri="{FF2B5EF4-FFF2-40B4-BE49-F238E27FC236}">
                <a16:creationId xmlns:a16="http://schemas.microsoft.com/office/drawing/2014/main" id="{AAB8812A-28A9-45FE-6C3F-E9BF67ADFC98}"/>
              </a:ext>
            </a:extLst>
          </p:cNvPr>
          <p:cNvSpPr txBox="1"/>
          <p:nvPr/>
        </p:nvSpPr>
        <p:spPr>
          <a:xfrm>
            <a:off x="3359385" y="836488"/>
            <a:ext cx="2465420" cy="284693"/>
          </a:xfrm>
          <a:prstGeom prst="rect">
            <a:avLst/>
          </a:prstGeom>
          <a:solidFill>
            <a:schemeClr val="accent3">
              <a:alpha val="5138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 sz="1600" b="1"/>
              <a:t>STEP2:</a:t>
            </a:r>
            <a:r>
              <a:rPr sz="1600" b="1"/>
              <a:t>学習モデルの選定</a:t>
            </a:r>
          </a:p>
        </p:txBody>
      </p:sp>
      <p:sp>
        <p:nvSpPr>
          <p:cNvPr id="10" name="学習">
            <a:extLst>
              <a:ext uri="{FF2B5EF4-FFF2-40B4-BE49-F238E27FC236}">
                <a16:creationId xmlns:a16="http://schemas.microsoft.com/office/drawing/2014/main" id="{32CA2E10-74DA-6637-49C6-DE750E605EFF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/>
          </a:p>
        </p:txBody>
      </p:sp>
      <p:sp>
        <p:nvSpPr>
          <p:cNvPr id="11" name="矢印">
            <a:extLst>
              <a:ext uri="{FF2B5EF4-FFF2-40B4-BE49-F238E27FC236}">
                <a16:creationId xmlns:a16="http://schemas.microsoft.com/office/drawing/2014/main" id="{A5A78B25-EC31-9806-C906-37BD630EE599}"/>
              </a:ext>
            </a:extLst>
          </p:cNvPr>
          <p:cNvSpPr/>
          <p:nvPr/>
        </p:nvSpPr>
        <p:spPr>
          <a:xfrm rot="5400000">
            <a:off x="3880111" y="1229027"/>
            <a:ext cx="494221" cy="42333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D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3" name="学習">
            <a:extLst>
              <a:ext uri="{FF2B5EF4-FFF2-40B4-BE49-F238E27FC236}">
                <a16:creationId xmlns:a16="http://schemas.microsoft.com/office/drawing/2014/main" id="{396ED433-4EFD-D130-FE58-74C46638D5DD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/>
          </a:p>
        </p:txBody>
      </p:sp>
      <p:sp>
        <p:nvSpPr>
          <p:cNvPr id="14" name="角丸四角形">
            <a:extLst>
              <a:ext uri="{FF2B5EF4-FFF2-40B4-BE49-F238E27FC236}">
                <a16:creationId xmlns:a16="http://schemas.microsoft.com/office/drawing/2014/main" id="{DBABABF9-B559-D163-7CAE-AC2C8AA20354}"/>
              </a:ext>
            </a:extLst>
          </p:cNvPr>
          <p:cNvSpPr/>
          <p:nvPr/>
        </p:nvSpPr>
        <p:spPr>
          <a:xfrm>
            <a:off x="5054716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5" name="学習済み…">
            <a:extLst>
              <a:ext uri="{FF2B5EF4-FFF2-40B4-BE49-F238E27FC236}">
                <a16:creationId xmlns:a16="http://schemas.microsoft.com/office/drawing/2014/main" id="{1C9E53CE-86CD-4776-AEE0-E7A5E2340583}"/>
              </a:ext>
            </a:extLst>
          </p:cNvPr>
          <p:cNvSpPr txBox="1"/>
          <p:nvPr/>
        </p:nvSpPr>
        <p:spPr>
          <a:xfrm>
            <a:off x="5113011" y="1907249"/>
            <a:ext cx="846386" cy="5232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200"/>
            </a:pPr>
            <a:r>
              <a:rPr sz="1575"/>
              <a:t>学習済み</a:t>
            </a:r>
          </a:p>
          <a:p>
            <a:pPr>
              <a:defRPr sz="4200"/>
            </a:pPr>
            <a:r>
              <a:rPr sz="1575"/>
              <a:t>モデル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9BF292A-6D8C-6A98-ABE9-37A17ECE2AEE}"/>
              </a:ext>
            </a:extLst>
          </p:cNvPr>
          <p:cNvSpPr txBox="1"/>
          <p:nvPr/>
        </p:nvSpPr>
        <p:spPr>
          <a:xfrm>
            <a:off x="3878186" y="2665274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STEP3: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学習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6CBEEE8-D8DB-1991-3E27-8393220B71C3}"/>
              </a:ext>
            </a:extLst>
          </p:cNvPr>
          <p:cNvSpPr txBox="1"/>
          <p:nvPr/>
        </p:nvSpPr>
        <p:spPr>
          <a:xfrm>
            <a:off x="5536204" y="1281875"/>
            <a:ext cx="235962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STEP4: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傾きと切片</a:t>
            </a:r>
          </a:p>
        </p:txBody>
      </p:sp>
      <p:sp>
        <p:nvSpPr>
          <p:cNvPr id="19" name="矢印">
            <a:extLst>
              <a:ext uri="{FF2B5EF4-FFF2-40B4-BE49-F238E27FC236}">
                <a16:creationId xmlns:a16="http://schemas.microsoft.com/office/drawing/2014/main" id="{72142DB7-5365-165A-BDAD-784D6F4D0BA3}"/>
              </a:ext>
            </a:extLst>
          </p:cNvPr>
          <p:cNvSpPr/>
          <p:nvPr/>
        </p:nvSpPr>
        <p:spPr>
          <a:xfrm>
            <a:off x="3146948" y="194911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0" name="矢印">
            <a:extLst>
              <a:ext uri="{FF2B5EF4-FFF2-40B4-BE49-F238E27FC236}">
                <a16:creationId xmlns:a16="http://schemas.microsoft.com/office/drawing/2014/main" id="{F0A2016F-AAEA-29CE-0483-C8B969DEBE6B}"/>
              </a:ext>
            </a:extLst>
          </p:cNvPr>
          <p:cNvSpPr/>
          <p:nvPr/>
        </p:nvSpPr>
        <p:spPr>
          <a:xfrm>
            <a:off x="4594748" y="194911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2" name="角丸四角形">
            <a:extLst>
              <a:ext uri="{FF2B5EF4-FFF2-40B4-BE49-F238E27FC236}">
                <a16:creationId xmlns:a16="http://schemas.microsoft.com/office/drawing/2014/main" id="{F1DB24FA-CB60-BFD9-69B9-F5CFD4E5924A}"/>
              </a:ext>
            </a:extLst>
          </p:cNvPr>
          <p:cNvSpPr/>
          <p:nvPr/>
        </p:nvSpPr>
        <p:spPr>
          <a:xfrm>
            <a:off x="6830447" y="1720544"/>
            <a:ext cx="1252919" cy="761326"/>
          </a:xfrm>
          <a:prstGeom prst="roundRect">
            <a:avLst>
              <a:gd name="adj" fmla="val 15000"/>
            </a:avLst>
          </a:prstGeom>
          <a:solidFill>
            <a:schemeClr val="accent5">
              <a:hueOff val="-82419"/>
              <a:satOff val="-9513"/>
              <a:lumOff val="-16343"/>
              <a:alpha val="5887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6" name="正解の予測">
            <a:extLst>
              <a:ext uri="{FF2B5EF4-FFF2-40B4-BE49-F238E27FC236}">
                <a16:creationId xmlns:a16="http://schemas.microsoft.com/office/drawing/2014/main" id="{1B58EAF3-B9ED-E9A6-A301-ACBF892F19F3}"/>
              </a:ext>
            </a:extLst>
          </p:cNvPr>
          <p:cNvSpPr txBox="1"/>
          <p:nvPr/>
        </p:nvSpPr>
        <p:spPr>
          <a:xfrm>
            <a:off x="6932724" y="1960783"/>
            <a:ext cx="1048364" cy="2808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/>
            </a:lvl1pPr>
          </a:lstStyle>
          <a:p>
            <a:r>
              <a:rPr sz="1575"/>
              <a:t>正解の予測</a:t>
            </a:r>
          </a:p>
        </p:txBody>
      </p:sp>
      <p:sp>
        <p:nvSpPr>
          <p:cNvPr id="21" name="矢印">
            <a:extLst>
              <a:ext uri="{FF2B5EF4-FFF2-40B4-BE49-F238E27FC236}">
                <a16:creationId xmlns:a16="http://schemas.microsoft.com/office/drawing/2014/main" id="{56B9F7F4-DBDE-D96C-7E90-10C082B080FE}"/>
              </a:ext>
            </a:extLst>
          </p:cNvPr>
          <p:cNvSpPr/>
          <p:nvPr/>
        </p:nvSpPr>
        <p:spPr>
          <a:xfrm>
            <a:off x="6185399" y="2043154"/>
            <a:ext cx="522061" cy="425238"/>
          </a:xfrm>
          <a:prstGeom prst="rightArrow">
            <a:avLst>
              <a:gd name="adj1" fmla="val 31663"/>
              <a:gd name="adj2" fmla="val 55401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7EC0076-1E1F-DFD3-1F2E-54E8E58F3C7A}"/>
              </a:ext>
            </a:extLst>
          </p:cNvPr>
          <p:cNvSpPr txBox="1"/>
          <p:nvPr/>
        </p:nvSpPr>
        <p:spPr>
          <a:xfrm>
            <a:off x="6707460" y="2597755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STEP5: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予測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D5E6CF0-D4B0-6660-A05E-4B86ADC5C0F4}"/>
              </a:ext>
            </a:extLst>
          </p:cNvPr>
          <p:cNvSpPr txBox="1"/>
          <p:nvPr/>
        </p:nvSpPr>
        <p:spPr>
          <a:xfrm>
            <a:off x="5054716" y="3315554"/>
            <a:ext cx="1543691" cy="410369"/>
          </a:xfrm>
          <a:prstGeom prst="rect">
            <a:avLst/>
          </a:prstGeom>
          <a:solidFill>
            <a:srgbClr val="00B0F0">
              <a:alpha val="48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新しい</a:t>
            </a: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x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の値</a:t>
            </a:r>
          </a:p>
        </p:txBody>
      </p:sp>
      <p:sp>
        <p:nvSpPr>
          <p:cNvPr id="24" name="矢印">
            <a:extLst>
              <a:ext uri="{FF2B5EF4-FFF2-40B4-BE49-F238E27FC236}">
                <a16:creationId xmlns:a16="http://schemas.microsoft.com/office/drawing/2014/main" id="{2085B546-8842-C7A3-D7E7-F286E0318EEC}"/>
              </a:ext>
            </a:extLst>
          </p:cNvPr>
          <p:cNvSpPr/>
          <p:nvPr/>
        </p:nvSpPr>
        <p:spPr>
          <a:xfrm rot="16200000">
            <a:off x="5563775" y="2680734"/>
            <a:ext cx="522061" cy="425238"/>
          </a:xfrm>
          <a:prstGeom prst="rightArrow">
            <a:avLst>
              <a:gd name="adj1" fmla="val 31663"/>
              <a:gd name="adj2" fmla="val 55401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5" name="機械学習の流れ(もう少し詳しく)">
            <a:extLst>
              <a:ext uri="{FF2B5EF4-FFF2-40B4-BE49-F238E27FC236}">
                <a16:creationId xmlns:a16="http://schemas.microsoft.com/office/drawing/2014/main" id="{B5E82A6C-6886-C01C-109A-9A238D8C412A}"/>
              </a:ext>
            </a:extLst>
          </p:cNvPr>
          <p:cNvSpPr txBox="1"/>
          <p:nvPr/>
        </p:nvSpPr>
        <p:spPr>
          <a:xfrm>
            <a:off x="0" y="49686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sz="2800" err="1"/>
              <a:t>機械学習の流れ</a:t>
            </a:r>
            <a:r>
              <a:rPr lang="ja-JP" altLang="en-US" sz="2800"/>
              <a:t>のまとめ</a:t>
            </a:r>
            <a:endParaRPr sz="2800"/>
          </a:p>
        </p:txBody>
      </p:sp>
      <p:sp>
        <p:nvSpPr>
          <p:cNvPr id="26" name="スライド番号プレースホルダー 25">
            <a:extLst>
              <a:ext uri="{FF2B5EF4-FFF2-40B4-BE49-F238E27FC236}">
                <a16:creationId xmlns:a16="http://schemas.microsoft.com/office/drawing/2014/main" id="{65CC50E6-4218-C40B-B2C2-566AFE01065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4677258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C758FEB-6EAB-8E69-8118-A797534FFADC}"/>
              </a:ext>
            </a:extLst>
          </p:cNvPr>
          <p:cNvSpPr/>
          <p:nvPr/>
        </p:nvSpPr>
        <p:spPr>
          <a:xfrm>
            <a:off x="342900" y="1153412"/>
            <a:ext cx="2804048" cy="2808000"/>
          </a:xfrm>
          <a:prstGeom prst="rect">
            <a:avLst/>
          </a:prstGeom>
          <a:noFill/>
          <a:ln w="412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E6EA63-9DAA-2555-582E-E42590794D50}"/>
              </a:ext>
            </a:extLst>
          </p:cNvPr>
          <p:cNvSpPr txBox="1"/>
          <p:nvPr/>
        </p:nvSpPr>
        <p:spPr>
          <a:xfrm>
            <a:off x="476736" y="746708"/>
            <a:ext cx="261610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データの用意</a:t>
            </a:r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BDCEBFFB-2885-34EE-DFD0-4AD138FB3D4B}"/>
              </a:ext>
            </a:extLst>
          </p:cNvPr>
          <p:cNvSpPr/>
          <p:nvPr/>
        </p:nvSpPr>
        <p:spPr>
          <a:xfrm>
            <a:off x="582444" y="1506059"/>
            <a:ext cx="1312342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800" b="1">
              <a:solidFill>
                <a:srgbClr val="002060"/>
              </a:solidFill>
            </a:endParaRPr>
          </a:p>
        </p:txBody>
      </p:sp>
      <p:sp>
        <p:nvSpPr>
          <p:cNvPr id="7" name="四角形">
            <a:extLst>
              <a:ext uri="{FF2B5EF4-FFF2-40B4-BE49-F238E27FC236}">
                <a16:creationId xmlns:a16="http://schemas.microsoft.com/office/drawing/2014/main" id="{4E8EC04D-0D3F-8ECA-B2AA-D3ACF0DC0040}"/>
              </a:ext>
            </a:extLst>
          </p:cNvPr>
          <p:cNvSpPr/>
          <p:nvPr/>
        </p:nvSpPr>
        <p:spPr>
          <a:xfrm>
            <a:off x="2196137" y="1520397"/>
            <a:ext cx="718429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2000" b="1">
              <a:solidFill>
                <a:srgbClr val="00206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ADAE87-B0D6-2A43-FF97-71EBF1AB73D0}"/>
              </a:ext>
            </a:extLst>
          </p:cNvPr>
          <p:cNvSpPr txBox="1"/>
          <p:nvPr/>
        </p:nvSpPr>
        <p:spPr>
          <a:xfrm>
            <a:off x="732867" y="2222937"/>
            <a:ext cx="101149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特徴量</a:t>
            </a:r>
            <a:r>
              <a:rPr lang="en-US" altLang="ja-JP" sz="1600"/>
              <a:t>(x)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3DAB9A-8782-063D-2276-AB7B35274A0C}"/>
              </a:ext>
            </a:extLst>
          </p:cNvPr>
          <p:cNvSpPr txBox="1"/>
          <p:nvPr/>
        </p:nvSpPr>
        <p:spPr>
          <a:xfrm>
            <a:off x="2054817" y="2208599"/>
            <a:ext cx="101309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正解値</a:t>
            </a:r>
            <a:r>
              <a:rPr lang="en-US" altLang="ja-JP" sz="1600"/>
              <a:t>(y)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" name="角丸四角形">
            <a:extLst>
              <a:ext uri="{FF2B5EF4-FFF2-40B4-BE49-F238E27FC236}">
                <a16:creationId xmlns:a16="http://schemas.microsoft.com/office/drawing/2014/main" id="{FD22AAB1-C6C2-D4BC-4CCF-86C9857B4285}"/>
              </a:ext>
            </a:extLst>
          </p:cNvPr>
          <p:cNvSpPr/>
          <p:nvPr/>
        </p:nvSpPr>
        <p:spPr>
          <a:xfrm>
            <a:off x="3645733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" name="学習モデルの選定">
            <a:extLst>
              <a:ext uri="{FF2B5EF4-FFF2-40B4-BE49-F238E27FC236}">
                <a16:creationId xmlns:a16="http://schemas.microsoft.com/office/drawing/2014/main" id="{AAB8812A-28A9-45FE-6C3F-E9BF67ADFC98}"/>
              </a:ext>
            </a:extLst>
          </p:cNvPr>
          <p:cNvSpPr txBox="1"/>
          <p:nvPr/>
        </p:nvSpPr>
        <p:spPr>
          <a:xfrm>
            <a:off x="3359385" y="836488"/>
            <a:ext cx="2465420" cy="284693"/>
          </a:xfrm>
          <a:prstGeom prst="rect">
            <a:avLst/>
          </a:prstGeom>
          <a:solidFill>
            <a:schemeClr val="accent3">
              <a:alpha val="5138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 sz="1600" b="1"/>
              <a:t>STEP2:</a:t>
            </a:r>
            <a:r>
              <a:rPr sz="1600" b="1"/>
              <a:t>学習モデルの選定</a:t>
            </a:r>
          </a:p>
        </p:txBody>
      </p:sp>
      <p:sp>
        <p:nvSpPr>
          <p:cNvPr id="10" name="学習">
            <a:extLst>
              <a:ext uri="{FF2B5EF4-FFF2-40B4-BE49-F238E27FC236}">
                <a16:creationId xmlns:a16="http://schemas.microsoft.com/office/drawing/2014/main" id="{32CA2E10-74DA-6637-49C6-DE750E605EFF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/>
          </a:p>
        </p:txBody>
      </p:sp>
      <p:sp>
        <p:nvSpPr>
          <p:cNvPr id="11" name="矢印">
            <a:extLst>
              <a:ext uri="{FF2B5EF4-FFF2-40B4-BE49-F238E27FC236}">
                <a16:creationId xmlns:a16="http://schemas.microsoft.com/office/drawing/2014/main" id="{A5A78B25-EC31-9806-C906-37BD630EE599}"/>
              </a:ext>
            </a:extLst>
          </p:cNvPr>
          <p:cNvSpPr/>
          <p:nvPr/>
        </p:nvSpPr>
        <p:spPr>
          <a:xfrm rot="5400000">
            <a:off x="3880111" y="1229027"/>
            <a:ext cx="494221" cy="42333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D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3" name="学習">
            <a:extLst>
              <a:ext uri="{FF2B5EF4-FFF2-40B4-BE49-F238E27FC236}">
                <a16:creationId xmlns:a16="http://schemas.microsoft.com/office/drawing/2014/main" id="{396ED433-4EFD-D130-FE58-74C46638D5DD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/>
          </a:p>
        </p:txBody>
      </p:sp>
      <p:sp>
        <p:nvSpPr>
          <p:cNvPr id="14" name="角丸四角形">
            <a:extLst>
              <a:ext uri="{FF2B5EF4-FFF2-40B4-BE49-F238E27FC236}">
                <a16:creationId xmlns:a16="http://schemas.microsoft.com/office/drawing/2014/main" id="{DBABABF9-B559-D163-7CAE-AC2C8AA20354}"/>
              </a:ext>
            </a:extLst>
          </p:cNvPr>
          <p:cNvSpPr/>
          <p:nvPr/>
        </p:nvSpPr>
        <p:spPr>
          <a:xfrm>
            <a:off x="5054716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5" name="学習済み…">
            <a:extLst>
              <a:ext uri="{FF2B5EF4-FFF2-40B4-BE49-F238E27FC236}">
                <a16:creationId xmlns:a16="http://schemas.microsoft.com/office/drawing/2014/main" id="{1C9E53CE-86CD-4776-AEE0-E7A5E2340583}"/>
              </a:ext>
            </a:extLst>
          </p:cNvPr>
          <p:cNvSpPr txBox="1"/>
          <p:nvPr/>
        </p:nvSpPr>
        <p:spPr>
          <a:xfrm>
            <a:off x="5113011" y="1907249"/>
            <a:ext cx="846386" cy="5232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200"/>
            </a:pPr>
            <a:r>
              <a:rPr sz="1575"/>
              <a:t>学習済み</a:t>
            </a:r>
          </a:p>
          <a:p>
            <a:pPr>
              <a:defRPr sz="4200"/>
            </a:pPr>
            <a:r>
              <a:rPr sz="1575"/>
              <a:t>モデル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9BF292A-6D8C-6A98-ABE9-37A17ECE2AEE}"/>
              </a:ext>
            </a:extLst>
          </p:cNvPr>
          <p:cNvSpPr txBox="1"/>
          <p:nvPr/>
        </p:nvSpPr>
        <p:spPr>
          <a:xfrm>
            <a:off x="3878186" y="2665274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STEP3: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学習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6CBEEE8-D8DB-1991-3E27-8393220B71C3}"/>
              </a:ext>
            </a:extLst>
          </p:cNvPr>
          <p:cNvSpPr txBox="1"/>
          <p:nvPr/>
        </p:nvSpPr>
        <p:spPr>
          <a:xfrm>
            <a:off x="5536204" y="1281875"/>
            <a:ext cx="235962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STEP4: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傾きと切片</a:t>
            </a:r>
          </a:p>
        </p:txBody>
      </p:sp>
      <p:sp>
        <p:nvSpPr>
          <p:cNvPr id="19" name="矢印">
            <a:extLst>
              <a:ext uri="{FF2B5EF4-FFF2-40B4-BE49-F238E27FC236}">
                <a16:creationId xmlns:a16="http://schemas.microsoft.com/office/drawing/2014/main" id="{72142DB7-5365-165A-BDAD-784D6F4D0BA3}"/>
              </a:ext>
            </a:extLst>
          </p:cNvPr>
          <p:cNvSpPr/>
          <p:nvPr/>
        </p:nvSpPr>
        <p:spPr>
          <a:xfrm>
            <a:off x="3146948" y="194911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0" name="矢印">
            <a:extLst>
              <a:ext uri="{FF2B5EF4-FFF2-40B4-BE49-F238E27FC236}">
                <a16:creationId xmlns:a16="http://schemas.microsoft.com/office/drawing/2014/main" id="{F0A2016F-AAEA-29CE-0483-C8B969DEBE6B}"/>
              </a:ext>
            </a:extLst>
          </p:cNvPr>
          <p:cNvSpPr/>
          <p:nvPr/>
        </p:nvSpPr>
        <p:spPr>
          <a:xfrm>
            <a:off x="4594748" y="194911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2" name="角丸四角形">
            <a:extLst>
              <a:ext uri="{FF2B5EF4-FFF2-40B4-BE49-F238E27FC236}">
                <a16:creationId xmlns:a16="http://schemas.microsoft.com/office/drawing/2014/main" id="{F1DB24FA-CB60-BFD9-69B9-F5CFD4E5924A}"/>
              </a:ext>
            </a:extLst>
          </p:cNvPr>
          <p:cNvSpPr/>
          <p:nvPr/>
        </p:nvSpPr>
        <p:spPr>
          <a:xfrm>
            <a:off x="6830447" y="1720544"/>
            <a:ext cx="1252919" cy="761326"/>
          </a:xfrm>
          <a:prstGeom prst="roundRect">
            <a:avLst>
              <a:gd name="adj" fmla="val 15000"/>
            </a:avLst>
          </a:prstGeom>
          <a:solidFill>
            <a:schemeClr val="accent5">
              <a:hueOff val="-82419"/>
              <a:satOff val="-9513"/>
              <a:lumOff val="-16343"/>
              <a:alpha val="5887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6" name="正解の予測">
            <a:extLst>
              <a:ext uri="{FF2B5EF4-FFF2-40B4-BE49-F238E27FC236}">
                <a16:creationId xmlns:a16="http://schemas.microsoft.com/office/drawing/2014/main" id="{1B58EAF3-B9ED-E9A6-A301-ACBF892F19F3}"/>
              </a:ext>
            </a:extLst>
          </p:cNvPr>
          <p:cNvSpPr txBox="1"/>
          <p:nvPr/>
        </p:nvSpPr>
        <p:spPr>
          <a:xfrm>
            <a:off x="6932724" y="1960783"/>
            <a:ext cx="1048364" cy="2808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/>
            </a:lvl1pPr>
          </a:lstStyle>
          <a:p>
            <a:r>
              <a:rPr sz="1575"/>
              <a:t>正解の予測</a:t>
            </a:r>
          </a:p>
        </p:txBody>
      </p:sp>
      <p:sp>
        <p:nvSpPr>
          <p:cNvPr id="21" name="矢印">
            <a:extLst>
              <a:ext uri="{FF2B5EF4-FFF2-40B4-BE49-F238E27FC236}">
                <a16:creationId xmlns:a16="http://schemas.microsoft.com/office/drawing/2014/main" id="{56B9F7F4-DBDE-D96C-7E90-10C082B080FE}"/>
              </a:ext>
            </a:extLst>
          </p:cNvPr>
          <p:cNvSpPr/>
          <p:nvPr/>
        </p:nvSpPr>
        <p:spPr>
          <a:xfrm>
            <a:off x="6185399" y="2043154"/>
            <a:ext cx="522061" cy="425238"/>
          </a:xfrm>
          <a:prstGeom prst="rightArrow">
            <a:avLst>
              <a:gd name="adj1" fmla="val 31663"/>
              <a:gd name="adj2" fmla="val 55401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7EC0076-1E1F-DFD3-1F2E-54E8E58F3C7A}"/>
              </a:ext>
            </a:extLst>
          </p:cNvPr>
          <p:cNvSpPr txBox="1"/>
          <p:nvPr/>
        </p:nvSpPr>
        <p:spPr>
          <a:xfrm>
            <a:off x="6261011" y="2586246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STEP5: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予測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D5E6CF0-D4B0-6660-A05E-4B86ADC5C0F4}"/>
              </a:ext>
            </a:extLst>
          </p:cNvPr>
          <p:cNvSpPr txBox="1"/>
          <p:nvPr/>
        </p:nvSpPr>
        <p:spPr>
          <a:xfrm>
            <a:off x="4668602" y="3265201"/>
            <a:ext cx="1543691" cy="410369"/>
          </a:xfrm>
          <a:prstGeom prst="rect">
            <a:avLst/>
          </a:prstGeom>
          <a:solidFill>
            <a:srgbClr val="00B0F0">
              <a:alpha val="48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新しい</a:t>
            </a: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x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の値</a:t>
            </a:r>
          </a:p>
        </p:txBody>
      </p:sp>
      <p:sp>
        <p:nvSpPr>
          <p:cNvPr id="24" name="矢印">
            <a:extLst>
              <a:ext uri="{FF2B5EF4-FFF2-40B4-BE49-F238E27FC236}">
                <a16:creationId xmlns:a16="http://schemas.microsoft.com/office/drawing/2014/main" id="{2085B546-8842-C7A3-D7E7-F286E0318EEC}"/>
              </a:ext>
            </a:extLst>
          </p:cNvPr>
          <p:cNvSpPr/>
          <p:nvPr/>
        </p:nvSpPr>
        <p:spPr>
          <a:xfrm rot="16200000">
            <a:off x="5563775" y="2680734"/>
            <a:ext cx="522061" cy="425238"/>
          </a:xfrm>
          <a:prstGeom prst="rightArrow">
            <a:avLst>
              <a:gd name="adj1" fmla="val 31663"/>
              <a:gd name="adj2" fmla="val 55401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5" name="矢印">
            <a:extLst>
              <a:ext uri="{FF2B5EF4-FFF2-40B4-BE49-F238E27FC236}">
                <a16:creationId xmlns:a16="http://schemas.microsoft.com/office/drawing/2014/main" id="{F1F56823-5DC5-94FC-14E9-E6B609C8CFDB}"/>
              </a:ext>
            </a:extLst>
          </p:cNvPr>
          <p:cNvSpPr/>
          <p:nvPr/>
        </p:nvSpPr>
        <p:spPr>
          <a:xfrm rot="5400000">
            <a:off x="7652051" y="2689024"/>
            <a:ext cx="658074" cy="49428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6" name="角丸四角形">
            <a:extLst>
              <a:ext uri="{FF2B5EF4-FFF2-40B4-BE49-F238E27FC236}">
                <a16:creationId xmlns:a16="http://schemas.microsoft.com/office/drawing/2014/main" id="{3010EB86-D415-D2ED-B405-D8E6135A6163}"/>
              </a:ext>
            </a:extLst>
          </p:cNvPr>
          <p:cNvSpPr/>
          <p:nvPr/>
        </p:nvSpPr>
        <p:spPr>
          <a:xfrm>
            <a:off x="6474779" y="3362394"/>
            <a:ext cx="1949045" cy="656196"/>
          </a:xfrm>
          <a:prstGeom prst="roundRect">
            <a:avLst>
              <a:gd name="adj" fmla="val 17403"/>
            </a:avLst>
          </a:prstGeom>
          <a:solidFill>
            <a:schemeClr val="accent5">
              <a:hueOff val="-82419"/>
              <a:satOff val="-9513"/>
              <a:lumOff val="-16343"/>
              <a:alpha val="5887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7" name="正解との比較・評価">
            <a:extLst>
              <a:ext uri="{FF2B5EF4-FFF2-40B4-BE49-F238E27FC236}">
                <a16:creationId xmlns:a16="http://schemas.microsoft.com/office/drawing/2014/main" id="{78A1C025-C61D-ED0F-EF74-7DA4C6A6F0BE}"/>
              </a:ext>
            </a:extLst>
          </p:cNvPr>
          <p:cNvSpPr txBox="1"/>
          <p:nvPr/>
        </p:nvSpPr>
        <p:spPr>
          <a:xfrm>
            <a:off x="6521163" y="3550069"/>
            <a:ext cx="1856277" cy="2808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/>
            </a:lvl1pPr>
          </a:lstStyle>
          <a:p>
            <a:r>
              <a:rPr sz="1575" err="1"/>
              <a:t>正解との比較・評価</a:t>
            </a:r>
            <a:endParaRPr sz="1575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B965B3C-BF11-5E10-CEC6-21F93A50CEF7}"/>
              </a:ext>
            </a:extLst>
          </p:cNvPr>
          <p:cNvSpPr txBox="1"/>
          <p:nvPr/>
        </p:nvSpPr>
        <p:spPr>
          <a:xfrm>
            <a:off x="6141250" y="4145171"/>
            <a:ext cx="261610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STEP6: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モデルの評価</a:t>
            </a:r>
          </a:p>
        </p:txBody>
      </p:sp>
      <p:sp>
        <p:nvSpPr>
          <p:cNvPr id="29" name="機械学習の流れ(もう少し詳しく)">
            <a:extLst>
              <a:ext uri="{FF2B5EF4-FFF2-40B4-BE49-F238E27FC236}">
                <a16:creationId xmlns:a16="http://schemas.microsoft.com/office/drawing/2014/main" id="{D793AFCC-1D4F-BC49-0373-09C52CE49B11}"/>
              </a:ext>
            </a:extLst>
          </p:cNvPr>
          <p:cNvSpPr txBox="1"/>
          <p:nvPr/>
        </p:nvSpPr>
        <p:spPr>
          <a:xfrm>
            <a:off x="0" y="49686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sz="2800" err="1"/>
              <a:t>機械学習の流れ</a:t>
            </a:r>
            <a:r>
              <a:rPr lang="ja-JP" altLang="en-US" sz="2800"/>
              <a:t>のまとめ</a:t>
            </a:r>
            <a:endParaRPr sz="2800"/>
          </a:p>
        </p:txBody>
      </p:sp>
      <p:sp>
        <p:nvSpPr>
          <p:cNvPr id="30" name="スライド番号プレースホルダー 29">
            <a:extLst>
              <a:ext uri="{FF2B5EF4-FFF2-40B4-BE49-F238E27FC236}">
                <a16:creationId xmlns:a16="http://schemas.microsoft.com/office/drawing/2014/main" id="{1E09B2AA-7B2C-F39A-4281-515BDA8026D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3956695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76" name="線形回帰で88歳の歯周病の歯の本数を予測する"/>
          <p:cNvSpPr txBox="1"/>
          <p:nvPr/>
        </p:nvSpPr>
        <p:spPr>
          <a:xfrm>
            <a:off x="241697" y="17372"/>
            <a:ext cx="2192908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</a:t>
            </a:r>
            <a:endParaRPr sz="2800"/>
          </a:p>
        </p:txBody>
      </p:sp>
      <p:sp>
        <p:nvSpPr>
          <p:cNvPr id="2" name="①学習モデルの選択…">
            <a:extLst>
              <a:ext uri="{FF2B5EF4-FFF2-40B4-BE49-F238E27FC236}">
                <a16:creationId xmlns:a16="http://schemas.microsoft.com/office/drawing/2014/main" id="{9641DAE0-301C-B696-9B90-FF1A2DE6C44F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rgbClr val="FF0000"/>
                </a:solidFill>
              </a:rPr>
              <a:t>STEP0</a:t>
            </a:r>
            <a:r>
              <a:rPr lang="en-US" sz="1200">
                <a:solidFill>
                  <a:srgbClr val="FF0000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/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/>
              <a:t>STEP4：傾きと切片</a:t>
            </a:r>
            <a:r>
              <a:rPr lang="ja-JP" altLang="en-US" sz="1200"/>
              <a:t>を求める</a:t>
            </a:r>
            <a:endParaRPr lang="en-US" altLang="ja-JP" sz="1200"/>
          </a:p>
          <a:p>
            <a:pPr marL="92075" indent="-41275" algn="l">
              <a:defRPr sz="4500"/>
            </a:pPr>
            <a:r>
              <a:rPr lang="en-US" altLang="ja-JP" sz="1200"/>
              <a:t>STEP5</a:t>
            </a:r>
            <a:r>
              <a:rPr lang="ja-JP" altLang="en-US" sz="1200"/>
              <a:t>：予測を行う</a:t>
            </a:r>
            <a:endParaRPr lang="en-US" altLang="ja-JP" sz="1200"/>
          </a:p>
          <a:p>
            <a:pPr marL="92075" indent="-41275" algn="l">
              <a:defRPr sz="4500"/>
            </a:pPr>
            <a:r>
              <a:rPr lang="en-US" altLang="ja-JP" sz="1200"/>
              <a:t>STEP6</a:t>
            </a:r>
            <a:r>
              <a:rPr lang="ja-JP" altLang="en-US" sz="1200"/>
              <a:t>：モデルの評価</a:t>
            </a:r>
            <a:endParaRPr sz="1200"/>
          </a:p>
        </p:txBody>
      </p:sp>
      <p:sp>
        <p:nvSpPr>
          <p:cNvPr id="4" name="①学習モデルの選択(今回は線形回帰)…">
            <a:extLst>
              <a:ext uri="{FF2B5EF4-FFF2-40B4-BE49-F238E27FC236}">
                <a16:creationId xmlns:a16="http://schemas.microsoft.com/office/drawing/2014/main" id="{C8775A28-93F9-D68E-1E7E-06FC3BA85228}"/>
              </a:ext>
            </a:extLst>
          </p:cNvPr>
          <p:cNvSpPr txBox="1"/>
          <p:nvPr/>
        </p:nvSpPr>
        <p:spPr>
          <a:xfrm>
            <a:off x="0" y="530954"/>
            <a:ext cx="5448300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STEP0：Google </a:t>
            </a:r>
            <a:r>
              <a:rPr lang="en-US" sz="2000" b="1" err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Colaboratoryの立ち上げ</a:t>
            </a:r>
            <a:endParaRPr lang="en-US" sz="2000" b="1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B33F92A-F4AC-F233-E7B6-6E548844EC2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12</a:t>
            </a:fld>
            <a:endParaRPr lang="ja-JP" altLang="en-US"/>
          </a:p>
        </p:txBody>
      </p:sp>
      <p:pic>
        <p:nvPicPr>
          <p:cNvPr id="12" name="図 11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48B3FC6-AAA9-C4F4-771C-68DF54740C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44" y="1382737"/>
            <a:ext cx="6649452" cy="338653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AC587A5-BB42-A6DE-EBF3-14A07EE51C45}"/>
              </a:ext>
            </a:extLst>
          </p:cNvPr>
          <p:cNvSpPr txBox="1"/>
          <p:nvPr/>
        </p:nvSpPr>
        <p:spPr>
          <a:xfrm>
            <a:off x="5256627" y="2274232"/>
            <a:ext cx="378148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2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演習</a:t>
            </a:r>
            <a:r>
              <a:rPr kumimoji="0" lang="en-US" altLang="ja-JP" sz="32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9</a:t>
            </a:r>
            <a:r>
              <a:rPr kumimoji="0" lang="ja-JP" altLang="en-US" sz="32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コード</a:t>
            </a:r>
            <a:r>
              <a:rPr kumimoji="0" lang="en-US" altLang="ja-JP" sz="32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.ipynb</a:t>
            </a:r>
            <a:endParaRPr kumimoji="0" lang="ja-JP" altLang="en-US" sz="30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5197579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3" y="987552"/>
            <a:ext cx="7491413" cy="3833813"/>
            <a:chOff x="-6350" y="1316736"/>
            <a:chExt cx="9988550" cy="51117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" y="1316736"/>
              <a:ext cx="9563100" cy="51114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79298" y="4752594"/>
              <a:ext cx="7063740" cy="789940"/>
            </a:xfrm>
            <a:custGeom>
              <a:avLst/>
              <a:gdLst/>
              <a:ahLst/>
              <a:cxnLst/>
              <a:rect l="l" t="t" r="r" b="b"/>
              <a:pathLst>
                <a:path w="7063740" h="789939">
                  <a:moveTo>
                    <a:pt x="0" y="789431"/>
                  </a:moveTo>
                  <a:lnTo>
                    <a:pt x="2098548" y="789431"/>
                  </a:lnTo>
                  <a:lnTo>
                    <a:pt x="2098548" y="105155"/>
                  </a:lnTo>
                  <a:lnTo>
                    <a:pt x="0" y="105155"/>
                  </a:lnTo>
                  <a:lnTo>
                    <a:pt x="0" y="789431"/>
                  </a:lnTo>
                  <a:close/>
                </a:path>
                <a:path w="7063740" h="789939">
                  <a:moveTo>
                    <a:pt x="5269992" y="661415"/>
                  </a:moveTo>
                  <a:lnTo>
                    <a:pt x="7063740" y="661415"/>
                  </a:lnTo>
                  <a:lnTo>
                    <a:pt x="7063740" y="0"/>
                  </a:lnTo>
                  <a:lnTo>
                    <a:pt x="5269992" y="0"/>
                  </a:lnTo>
                  <a:lnTo>
                    <a:pt x="5269992" y="661415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5" name="object 5"/>
            <p:cNvSpPr/>
            <p:nvPr/>
          </p:nvSpPr>
          <p:spPr>
            <a:xfrm>
              <a:off x="5340096" y="4651247"/>
              <a:ext cx="756285" cy="864235"/>
            </a:xfrm>
            <a:custGeom>
              <a:avLst/>
              <a:gdLst/>
              <a:ahLst/>
              <a:cxnLst/>
              <a:rect l="l" t="t" r="r" b="b"/>
              <a:pathLst>
                <a:path w="756285" h="864235">
                  <a:moveTo>
                    <a:pt x="377951" y="0"/>
                  </a:moveTo>
                  <a:lnTo>
                    <a:pt x="377951" y="216026"/>
                  </a:lnTo>
                  <a:lnTo>
                    <a:pt x="0" y="216026"/>
                  </a:lnTo>
                  <a:lnTo>
                    <a:pt x="0" y="648080"/>
                  </a:lnTo>
                  <a:lnTo>
                    <a:pt x="377951" y="648080"/>
                  </a:lnTo>
                  <a:lnTo>
                    <a:pt x="377951" y="864107"/>
                  </a:lnTo>
                  <a:lnTo>
                    <a:pt x="755903" y="432053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6" name="object 6"/>
            <p:cNvSpPr/>
            <p:nvPr/>
          </p:nvSpPr>
          <p:spPr>
            <a:xfrm>
              <a:off x="5340096" y="4651247"/>
              <a:ext cx="756285" cy="864235"/>
            </a:xfrm>
            <a:custGeom>
              <a:avLst/>
              <a:gdLst/>
              <a:ahLst/>
              <a:cxnLst/>
              <a:rect l="l" t="t" r="r" b="b"/>
              <a:pathLst>
                <a:path w="756285" h="864235">
                  <a:moveTo>
                    <a:pt x="0" y="648080"/>
                  </a:moveTo>
                  <a:lnTo>
                    <a:pt x="377951" y="648080"/>
                  </a:lnTo>
                  <a:lnTo>
                    <a:pt x="377951" y="864107"/>
                  </a:lnTo>
                  <a:lnTo>
                    <a:pt x="755903" y="432053"/>
                  </a:lnTo>
                  <a:lnTo>
                    <a:pt x="377951" y="0"/>
                  </a:lnTo>
                  <a:lnTo>
                    <a:pt x="377951" y="216026"/>
                  </a:lnTo>
                  <a:lnTo>
                    <a:pt x="0" y="216026"/>
                  </a:lnTo>
                  <a:lnTo>
                    <a:pt x="0" y="64808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751832"/>
              <a:ext cx="692150" cy="864235"/>
            </a:xfrm>
            <a:custGeom>
              <a:avLst/>
              <a:gdLst/>
              <a:ahLst/>
              <a:cxnLst/>
              <a:rect l="l" t="t" r="r" b="b"/>
              <a:pathLst>
                <a:path w="692150" h="864235">
                  <a:moveTo>
                    <a:pt x="345948" y="0"/>
                  </a:moveTo>
                  <a:lnTo>
                    <a:pt x="345948" y="216027"/>
                  </a:lnTo>
                  <a:lnTo>
                    <a:pt x="0" y="216027"/>
                  </a:lnTo>
                  <a:lnTo>
                    <a:pt x="0" y="648081"/>
                  </a:lnTo>
                  <a:lnTo>
                    <a:pt x="345948" y="648081"/>
                  </a:lnTo>
                  <a:lnTo>
                    <a:pt x="345948" y="864108"/>
                  </a:lnTo>
                  <a:lnTo>
                    <a:pt x="691896" y="432054"/>
                  </a:lnTo>
                  <a:lnTo>
                    <a:pt x="3459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751832"/>
              <a:ext cx="692150" cy="864235"/>
            </a:xfrm>
            <a:custGeom>
              <a:avLst/>
              <a:gdLst/>
              <a:ahLst/>
              <a:cxnLst/>
              <a:rect l="l" t="t" r="r" b="b"/>
              <a:pathLst>
                <a:path w="692150" h="864235">
                  <a:moveTo>
                    <a:pt x="0" y="216027"/>
                  </a:moveTo>
                  <a:lnTo>
                    <a:pt x="345948" y="216027"/>
                  </a:lnTo>
                  <a:lnTo>
                    <a:pt x="345948" y="0"/>
                  </a:lnTo>
                  <a:lnTo>
                    <a:pt x="691896" y="432054"/>
                  </a:lnTo>
                  <a:lnTo>
                    <a:pt x="345948" y="864108"/>
                  </a:lnTo>
                  <a:lnTo>
                    <a:pt x="345948" y="648081"/>
                  </a:lnTo>
                  <a:lnTo>
                    <a:pt x="0" y="648081"/>
                  </a:lnTo>
                  <a:lnTo>
                    <a:pt x="0" y="216027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18414" y="535898"/>
            <a:ext cx="8644414" cy="332303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spcBef>
                <a:spcPts val="71"/>
              </a:spcBef>
              <a:tabLst>
                <a:tab pos="2445544" algn="l"/>
              </a:tabLst>
            </a:pPr>
            <a:r>
              <a:rPr sz="2100" b="1" spc="-30">
                <a:latin typeface="YuGothic"/>
                <a:cs typeface="YuGothic"/>
              </a:rPr>
              <a:t>検索</a:t>
            </a:r>
            <a:r>
              <a:rPr sz="2100" b="1">
                <a:latin typeface="YuGothic"/>
                <a:cs typeface="YuGothic"/>
              </a:rPr>
              <a:t>google</a:t>
            </a:r>
            <a:r>
              <a:rPr sz="2100" b="1" spc="-53">
                <a:latin typeface="YuGothic"/>
                <a:cs typeface="YuGothic"/>
              </a:rPr>
              <a:t> </a:t>
            </a:r>
            <a:r>
              <a:rPr sz="2100" b="1" spc="-8">
                <a:latin typeface="YuGothic"/>
                <a:cs typeface="YuGothic"/>
              </a:rPr>
              <a:t>colab</a:t>
            </a:r>
            <a:r>
              <a:rPr sz="2100" b="1">
                <a:latin typeface="YuGothic"/>
                <a:cs typeface="YuGothic"/>
              </a:rPr>
              <a:t>	</a:t>
            </a:r>
            <a:r>
              <a:rPr sz="2100" b="1" u="sng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Colaboratory</a:t>
            </a:r>
            <a:r>
              <a:rPr sz="2100" b="1" u="sng" spc="-49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 </a:t>
            </a:r>
            <a:r>
              <a:rPr sz="2100" b="1" u="sng" spc="-26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へようこ</a:t>
            </a:r>
            <a:r>
              <a:rPr sz="2100" b="1" u="sng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そ</a:t>
            </a:r>
            <a:r>
              <a:rPr sz="2100" b="1" u="sng" spc="-6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 </a:t>
            </a:r>
            <a:r>
              <a:rPr sz="2100" b="1" u="sng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-</a:t>
            </a:r>
            <a:r>
              <a:rPr sz="2100" b="1" u="sng" spc="-71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 </a:t>
            </a:r>
            <a:r>
              <a:rPr sz="2100" b="1" u="sng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Colaboratory</a:t>
            </a:r>
            <a:r>
              <a:rPr sz="2100" b="1" u="sng" spc="-45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 </a:t>
            </a:r>
            <a:r>
              <a:rPr sz="2100" b="1" u="sng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-</a:t>
            </a:r>
            <a:r>
              <a:rPr sz="2100" b="1" u="sng" spc="-71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 </a:t>
            </a:r>
            <a:r>
              <a:rPr sz="2100" b="1" u="sng" spc="-8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Google</a:t>
            </a:r>
            <a:endParaRPr sz="2100">
              <a:latin typeface="YuGothic"/>
              <a:cs typeface="Yu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88535" y="4320540"/>
            <a:ext cx="3057525" cy="359073"/>
          </a:xfrm>
          <a:prstGeom prst="rect">
            <a:avLst/>
          </a:prstGeom>
          <a:solidFill>
            <a:srgbClr val="EC7C30"/>
          </a:solidFill>
          <a:ln w="12700">
            <a:solidFill>
              <a:srgbClr val="172C5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9056">
              <a:lnSpc>
                <a:spcPts val="2805"/>
              </a:lnSpc>
            </a:pPr>
            <a:r>
              <a:rPr lang="ja-JP" altLang="en-US" sz="2400" b="1" spc="-4">
                <a:latin typeface="YuGothic"/>
                <a:cs typeface="YuGothic"/>
              </a:rPr>
              <a:t>演習</a:t>
            </a:r>
            <a:r>
              <a:rPr lang="en-US" altLang="ja-JP" sz="2400" b="1" spc="-4">
                <a:latin typeface="YuGothic"/>
                <a:cs typeface="YuGothic"/>
              </a:rPr>
              <a:t>9</a:t>
            </a:r>
            <a:r>
              <a:rPr sz="2400" b="1" spc="-4">
                <a:latin typeface="YuGothic"/>
                <a:cs typeface="YuGothic"/>
              </a:rPr>
              <a:t>コード.</a:t>
            </a:r>
            <a:r>
              <a:rPr sz="2400" b="1" spc="-8">
                <a:latin typeface="YuGothic"/>
                <a:cs typeface="YuGothic"/>
              </a:rPr>
              <a:t>ipynb</a:t>
            </a:r>
            <a:endParaRPr sz="2400">
              <a:latin typeface="YuGothic"/>
              <a:cs typeface="YuGothic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2514843" y="2759273"/>
            <a:ext cx="111137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>
              <a:lnSpc>
                <a:spcPts val="1046"/>
              </a:lnSpc>
            </a:pPr>
            <a:fld id="{81D60167-4931-47E6-BA6A-407CBD079E47}" type="slidenum">
              <a:rPr spc="-19" dirty="0"/>
              <a:pPr marL="28575">
                <a:lnSpc>
                  <a:spcPts val="1046"/>
                </a:lnSpc>
              </a:pPr>
              <a:t>13</a:t>
            </a:fld>
            <a:endParaRPr spc="-19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76" name="線形回帰で88歳の歯周病の歯の本数を予測する"/>
          <p:cNvSpPr txBox="1"/>
          <p:nvPr/>
        </p:nvSpPr>
        <p:spPr>
          <a:xfrm>
            <a:off x="241697" y="17372"/>
            <a:ext cx="2192908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</a:t>
            </a:r>
            <a:endParaRPr sz="2800"/>
          </a:p>
        </p:txBody>
      </p:sp>
      <p:sp>
        <p:nvSpPr>
          <p:cNvPr id="2" name="①学習モデルの選択…">
            <a:extLst>
              <a:ext uri="{FF2B5EF4-FFF2-40B4-BE49-F238E27FC236}">
                <a16:creationId xmlns:a16="http://schemas.microsoft.com/office/drawing/2014/main" id="{9641DAE0-301C-B696-9B90-FF1A2DE6C44F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</a:rPr>
              <a:t>STEP0</a:t>
            </a:r>
            <a:r>
              <a:rPr lang="en-US" sz="120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rgbClr val="FF0000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/>
              <a:t>STEP4：傾きと切片</a:t>
            </a:r>
            <a:r>
              <a:rPr lang="ja-JP" altLang="en-US" sz="1200"/>
              <a:t>を求める</a:t>
            </a:r>
            <a:endParaRPr lang="en-US" altLang="ja-JP" sz="1200"/>
          </a:p>
          <a:p>
            <a:pPr marL="92075" indent="-41275" algn="l">
              <a:defRPr sz="4500"/>
            </a:pPr>
            <a:r>
              <a:rPr lang="en-US" altLang="ja-JP" sz="1200"/>
              <a:t>STEP5</a:t>
            </a:r>
            <a:r>
              <a:rPr lang="ja-JP" altLang="en-US" sz="1200"/>
              <a:t>：予測を行う</a:t>
            </a:r>
            <a:endParaRPr lang="en-US" altLang="ja-JP" sz="1200"/>
          </a:p>
          <a:p>
            <a:pPr marL="92075" indent="-41275" algn="l">
              <a:defRPr sz="4500"/>
            </a:pPr>
            <a:r>
              <a:rPr lang="en-US" altLang="ja-JP" sz="1200"/>
              <a:t>STEP6</a:t>
            </a:r>
            <a:r>
              <a:rPr lang="ja-JP" altLang="en-US" sz="1200"/>
              <a:t>：モデルの評価</a:t>
            </a:r>
            <a:endParaRPr sz="1200"/>
          </a:p>
        </p:txBody>
      </p:sp>
      <p:sp>
        <p:nvSpPr>
          <p:cNvPr id="4" name="①学習モデルの選択(今回は線形回帰)…">
            <a:extLst>
              <a:ext uri="{FF2B5EF4-FFF2-40B4-BE49-F238E27FC236}">
                <a16:creationId xmlns:a16="http://schemas.microsoft.com/office/drawing/2014/main" id="{C8775A28-93F9-D68E-1E7E-06FC3BA85228}"/>
              </a:ext>
            </a:extLst>
          </p:cNvPr>
          <p:cNvSpPr txBox="1"/>
          <p:nvPr/>
        </p:nvSpPr>
        <p:spPr>
          <a:xfrm>
            <a:off x="0" y="530954"/>
            <a:ext cx="5448300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STEP1：データの用意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B33F92A-F4AC-F233-E7B6-6E548844EC2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14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901E35-D479-0987-5367-FA198BD772E6}"/>
              </a:ext>
            </a:extLst>
          </p:cNvPr>
          <p:cNvSpPr txBox="1"/>
          <p:nvPr/>
        </p:nvSpPr>
        <p:spPr>
          <a:xfrm>
            <a:off x="652310" y="2058789"/>
            <a:ext cx="806224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前回の続きのため、配布した演習</a:t>
            </a:r>
            <a:r>
              <a:rPr kumimoji="0" lang="en-US" altLang="ja-JP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9.ipynb</a:t>
            </a:r>
            <a:r>
              <a:rPr kumimoji="0" lang="ja-JP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の</a:t>
            </a:r>
            <a:endParaRPr kumimoji="0" lang="en-US" altLang="ja-JP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コード</a:t>
            </a:r>
            <a:r>
              <a:rPr lang="en-US" altLang="ja-JP" sz="2400">
                <a:solidFill>
                  <a:srgbClr val="FF0000"/>
                </a:solidFill>
              </a:rPr>
              <a:t>9-</a:t>
            </a:r>
            <a:r>
              <a:rPr kumimoji="0" lang="en-US" altLang="ja-JP" sz="2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1~</a:t>
            </a:r>
            <a:r>
              <a:rPr kumimoji="0" lang="ja-JP" altLang="en-US" sz="2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コード</a:t>
            </a:r>
            <a:r>
              <a:rPr kumimoji="0" lang="en-US" altLang="ja-JP" sz="2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9-</a:t>
            </a:r>
            <a:r>
              <a:rPr lang="en-US" altLang="ja-JP" sz="2400">
                <a:solidFill>
                  <a:srgbClr val="FF0000"/>
                </a:solidFill>
              </a:rPr>
              <a:t>2</a:t>
            </a:r>
            <a:r>
              <a:rPr kumimoji="0" lang="ja-JP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を実行してください</a:t>
            </a: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10A91C93-85F8-3173-D8C0-2139C7EE198E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220825906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94" name="機械学習の流れ(もう少し詳しく)"/>
          <p:cNvSpPr txBox="1"/>
          <p:nvPr/>
        </p:nvSpPr>
        <p:spPr>
          <a:xfrm>
            <a:off x="0" y="49686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sz="2800" err="1"/>
              <a:t>機械学習の流れ</a:t>
            </a:r>
            <a:r>
              <a:rPr lang="ja-JP" altLang="en-US" sz="2800"/>
              <a:t>のまとめ</a:t>
            </a:r>
            <a:endParaRPr sz="280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C758FEB-6EAB-8E69-8118-A797534FFADC}"/>
              </a:ext>
            </a:extLst>
          </p:cNvPr>
          <p:cNvSpPr/>
          <p:nvPr/>
        </p:nvSpPr>
        <p:spPr>
          <a:xfrm>
            <a:off x="342900" y="1153412"/>
            <a:ext cx="2804048" cy="2808000"/>
          </a:xfrm>
          <a:prstGeom prst="rect">
            <a:avLst/>
          </a:prstGeom>
          <a:noFill/>
          <a:ln w="412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E6EA63-9DAA-2555-582E-E42590794D50}"/>
              </a:ext>
            </a:extLst>
          </p:cNvPr>
          <p:cNvSpPr txBox="1"/>
          <p:nvPr/>
        </p:nvSpPr>
        <p:spPr>
          <a:xfrm>
            <a:off x="476737" y="746708"/>
            <a:ext cx="261610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データの用意</a:t>
            </a:r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BDCEBFFB-2885-34EE-DFD0-4AD138FB3D4B}"/>
              </a:ext>
            </a:extLst>
          </p:cNvPr>
          <p:cNvSpPr/>
          <p:nvPr/>
        </p:nvSpPr>
        <p:spPr>
          <a:xfrm>
            <a:off x="582444" y="1506059"/>
            <a:ext cx="1312342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800" b="1">
              <a:solidFill>
                <a:srgbClr val="002060"/>
              </a:solidFill>
            </a:endParaRPr>
          </a:p>
        </p:txBody>
      </p:sp>
      <p:sp>
        <p:nvSpPr>
          <p:cNvPr id="7" name="四角形">
            <a:extLst>
              <a:ext uri="{FF2B5EF4-FFF2-40B4-BE49-F238E27FC236}">
                <a16:creationId xmlns:a16="http://schemas.microsoft.com/office/drawing/2014/main" id="{4E8EC04D-0D3F-8ECA-B2AA-D3ACF0DC0040}"/>
              </a:ext>
            </a:extLst>
          </p:cNvPr>
          <p:cNvSpPr/>
          <p:nvPr/>
        </p:nvSpPr>
        <p:spPr>
          <a:xfrm>
            <a:off x="2196137" y="1520397"/>
            <a:ext cx="718429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2000" b="1">
              <a:solidFill>
                <a:srgbClr val="00206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ADAE87-B0D6-2A43-FF97-71EBF1AB73D0}"/>
              </a:ext>
            </a:extLst>
          </p:cNvPr>
          <p:cNvSpPr txBox="1"/>
          <p:nvPr/>
        </p:nvSpPr>
        <p:spPr>
          <a:xfrm>
            <a:off x="732867" y="2222937"/>
            <a:ext cx="101149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特徴量</a:t>
            </a:r>
            <a:r>
              <a:rPr lang="en-US" altLang="ja-JP" sz="1600"/>
              <a:t>(x)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3DAB9A-8782-063D-2276-AB7B35274A0C}"/>
              </a:ext>
            </a:extLst>
          </p:cNvPr>
          <p:cNvSpPr txBox="1"/>
          <p:nvPr/>
        </p:nvSpPr>
        <p:spPr>
          <a:xfrm>
            <a:off x="2054817" y="2208599"/>
            <a:ext cx="101309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正解値</a:t>
            </a:r>
            <a:r>
              <a:rPr lang="en-US" altLang="ja-JP" sz="1600"/>
              <a:t>(y)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" name="角丸四角形">
            <a:extLst>
              <a:ext uri="{FF2B5EF4-FFF2-40B4-BE49-F238E27FC236}">
                <a16:creationId xmlns:a16="http://schemas.microsoft.com/office/drawing/2014/main" id="{FD22AAB1-C6C2-D4BC-4CCF-86C9857B4285}"/>
              </a:ext>
            </a:extLst>
          </p:cNvPr>
          <p:cNvSpPr/>
          <p:nvPr/>
        </p:nvSpPr>
        <p:spPr>
          <a:xfrm>
            <a:off x="3645733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" name="学習モデルの選定">
            <a:extLst>
              <a:ext uri="{FF2B5EF4-FFF2-40B4-BE49-F238E27FC236}">
                <a16:creationId xmlns:a16="http://schemas.microsoft.com/office/drawing/2014/main" id="{AAB8812A-28A9-45FE-6C3F-E9BF67ADFC98}"/>
              </a:ext>
            </a:extLst>
          </p:cNvPr>
          <p:cNvSpPr txBox="1"/>
          <p:nvPr/>
        </p:nvSpPr>
        <p:spPr>
          <a:xfrm>
            <a:off x="3359387" y="836488"/>
            <a:ext cx="2465419" cy="284693"/>
          </a:xfrm>
          <a:prstGeom prst="rect">
            <a:avLst/>
          </a:prstGeom>
          <a:solidFill>
            <a:schemeClr val="accent3">
              <a:alpha val="5138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 sz="1600" b="1"/>
              <a:t>STEP2:</a:t>
            </a:r>
            <a:r>
              <a:rPr sz="1600" b="1"/>
              <a:t>学習モデルの</a:t>
            </a:r>
            <a:r>
              <a:rPr lang="en-US" sz="1600" b="1"/>
              <a:t>選択</a:t>
            </a:r>
            <a:endParaRPr sz="1600" b="1"/>
          </a:p>
        </p:txBody>
      </p:sp>
      <p:sp>
        <p:nvSpPr>
          <p:cNvPr id="10" name="学習">
            <a:extLst>
              <a:ext uri="{FF2B5EF4-FFF2-40B4-BE49-F238E27FC236}">
                <a16:creationId xmlns:a16="http://schemas.microsoft.com/office/drawing/2014/main" id="{32CA2E10-74DA-6637-49C6-DE750E605EFF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/>
          </a:p>
        </p:txBody>
      </p:sp>
      <p:sp>
        <p:nvSpPr>
          <p:cNvPr id="11" name="矢印">
            <a:extLst>
              <a:ext uri="{FF2B5EF4-FFF2-40B4-BE49-F238E27FC236}">
                <a16:creationId xmlns:a16="http://schemas.microsoft.com/office/drawing/2014/main" id="{A5A78B25-EC31-9806-C906-37BD630EE599}"/>
              </a:ext>
            </a:extLst>
          </p:cNvPr>
          <p:cNvSpPr/>
          <p:nvPr/>
        </p:nvSpPr>
        <p:spPr>
          <a:xfrm rot="5400000">
            <a:off x="3880111" y="1229027"/>
            <a:ext cx="494221" cy="42333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D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88143A63-1B9A-2DDF-139E-344A9C1A8B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15</a:t>
            </a:fld>
            <a:endParaRPr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6807014-B3DD-8FE5-B472-D376D3E4BAA8}"/>
              </a:ext>
            </a:extLst>
          </p:cNvPr>
          <p:cNvSpPr txBox="1"/>
          <p:nvPr/>
        </p:nvSpPr>
        <p:spPr>
          <a:xfrm>
            <a:off x="621104" y="2990985"/>
            <a:ext cx="129683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000" b="1" i="0" u="none" strike="noStrike" cap="none" spc="0" normalizeH="0" baseline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x_bmi</a:t>
            </a:r>
            <a:endParaRPr kumimoji="0" lang="ja-JP" altLang="en-US" sz="30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4F6C68E-D7FD-A4FD-31AE-B250239EB768}"/>
              </a:ext>
            </a:extLst>
          </p:cNvPr>
          <p:cNvSpPr txBox="1"/>
          <p:nvPr/>
        </p:nvSpPr>
        <p:spPr>
          <a:xfrm>
            <a:off x="2042390" y="2963485"/>
            <a:ext cx="102592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000" b="1" i="0" u="none" strike="noStrike" cap="none" spc="0" normalizeH="0" baseline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y_dm</a:t>
            </a:r>
            <a:endParaRPr kumimoji="0" lang="ja-JP" altLang="en-US" sz="30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4868286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393870" y="1739588"/>
            <a:ext cx="8123871" cy="498016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0" rIns="0" bIns="36000" numCol="1" spcCol="38100" rtlCol="0" anchor="ctr">
            <a:spAutoFit/>
          </a:bodyPr>
          <a:lstStyle/>
          <a:p>
            <a:pPr marL="135731" algn="l">
              <a:lnSpc>
                <a:spcPct val="150000"/>
              </a:lnSpc>
              <a:tabLst>
                <a:tab pos="13097" algn="l"/>
              </a:tabLst>
            </a:pPr>
            <a:r>
              <a:rPr lang="en" altLang="ja-JP" sz="2000" b="1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sklearn.linear_model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LinearRegression</a:t>
            </a:r>
            <a:endParaRPr lang="en" altLang="ja-JP" sz="2000" b="1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sp>
        <p:nvSpPr>
          <p:cNvPr id="13" name="LInearRegression()をモデル名(変数)に代入することで…">
            <a:extLst>
              <a:ext uri="{FF2B5EF4-FFF2-40B4-BE49-F238E27FC236}">
                <a16:creationId xmlns:a16="http://schemas.microsoft.com/office/drawing/2014/main" id="{8D2AC21E-4292-1809-4D0B-8A6E05241150}"/>
              </a:ext>
            </a:extLst>
          </p:cNvPr>
          <p:cNvSpPr txBox="1"/>
          <p:nvPr/>
        </p:nvSpPr>
        <p:spPr>
          <a:xfrm>
            <a:off x="1037187" y="-752534"/>
            <a:ext cx="8528386" cy="377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  <a:defRPr sz="4900"/>
            </a:pPr>
            <a:endParaRPr lang="en" altLang="ja-JP" sz="1600" b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①学習モデルの選択…">
            <a:extLst>
              <a:ext uri="{FF2B5EF4-FFF2-40B4-BE49-F238E27FC236}">
                <a16:creationId xmlns:a16="http://schemas.microsoft.com/office/drawing/2014/main" id="{45A3C22E-9130-6201-0B3F-3979323A7751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</a:rPr>
              <a:t>STEP0</a:t>
            </a:r>
            <a:r>
              <a:rPr lang="en-US" sz="120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rgbClr val="FF0000"/>
                </a:solidFill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/>
              <a:t>STEP4：傾きと切片</a:t>
            </a:r>
            <a:r>
              <a:rPr lang="ja-JP" altLang="en-US" sz="1200"/>
              <a:t>を求める</a:t>
            </a:r>
            <a:endParaRPr lang="en-US" altLang="ja-JP" sz="1200"/>
          </a:p>
          <a:p>
            <a:pPr marL="92075" indent="-41275" algn="l">
              <a:defRPr sz="4500"/>
            </a:pPr>
            <a:r>
              <a:rPr lang="en-US" altLang="ja-JP" sz="1200"/>
              <a:t>STEP5</a:t>
            </a:r>
            <a:r>
              <a:rPr lang="ja-JP" altLang="en-US" sz="1200"/>
              <a:t>：予測を行う</a:t>
            </a:r>
            <a:endParaRPr lang="en-US" altLang="ja-JP" sz="1200"/>
          </a:p>
          <a:p>
            <a:pPr marL="92075" indent="-41275" algn="l">
              <a:defRPr sz="4500"/>
            </a:pPr>
            <a:r>
              <a:rPr lang="en-US" altLang="ja-JP" sz="1200"/>
              <a:t>STEP6</a:t>
            </a:r>
            <a:r>
              <a:rPr lang="ja-JP" altLang="en-US" sz="1200"/>
              <a:t>：モデルの評価</a:t>
            </a:r>
            <a:endParaRPr sz="1200"/>
          </a:p>
        </p:txBody>
      </p:sp>
      <p:sp>
        <p:nvSpPr>
          <p:cNvPr id="6" name="①学習モデルの選択(今回は線形回帰)…">
            <a:extLst>
              <a:ext uri="{FF2B5EF4-FFF2-40B4-BE49-F238E27FC236}">
                <a16:creationId xmlns:a16="http://schemas.microsoft.com/office/drawing/2014/main" id="{63A9ADF2-4C32-FDFF-1E3D-B8E0D8A0A71F}"/>
              </a:ext>
            </a:extLst>
          </p:cNvPr>
          <p:cNvSpPr txBox="1"/>
          <p:nvPr/>
        </p:nvSpPr>
        <p:spPr>
          <a:xfrm>
            <a:off x="-1" y="530954"/>
            <a:ext cx="4188543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2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</a:t>
            </a:r>
            <a:r>
              <a:rPr lang="ja-JP" altLang="en-US" sz="2000"/>
              <a:t>学習モデルの選択</a:t>
            </a:r>
            <a:endParaRPr lang="en-US" altLang="ja-JP" sz="2000"/>
          </a:p>
        </p:txBody>
      </p:sp>
      <p:sp>
        <p:nvSpPr>
          <p:cNvPr id="9" name="線形回帰で88歳の歯周病の歯の本数を予測する">
            <a:extLst>
              <a:ext uri="{FF2B5EF4-FFF2-40B4-BE49-F238E27FC236}">
                <a16:creationId xmlns:a16="http://schemas.microsoft.com/office/drawing/2014/main" id="{4B43D2A1-DF7F-3145-3313-1EA4D1328A8D}"/>
              </a:ext>
            </a:extLst>
          </p:cNvPr>
          <p:cNvSpPr txBox="1"/>
          <p:nvPr/>
        </p:nvSpPr>
        <p:spPr>
          <a:xfrm>
            <a:off x="241697" y="17372"/>
            <a:ext cx="2192908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</a:t>
            </a:r>
            <a:endParaRPr sz="280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197C18B-90A8-2FDA-6C30-D21C602A402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16</a:t>
            </a:fld>
            <a:endParaRPr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868797C-82E6-A245-E509-147A56E3F0C8}"/>
              </a:ext>
            </a:extLst>
          </p:cNvPr>
          <p:cNvSpPr txBox="1"/>
          <p:nvPr/>
        </p:nvSpPr>
        <p:spPr>
          <a:xfrm>
            <a:off x="279990" y="2582640"/>
            <a:ext cx="8806885" cy="11880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7264" algn="l">
              <a:lnSpc>
                <a:spcPct val="130000"/>
              </a:lnSpc>
              <a:spcBef>
                <a:spcPts val="600"/>
              </a:spcBef>
            </a:pP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クラスだけをインポート　</a:t>
            </a:r>
            <a:r>
              <a:rPr lang="en" altLang="ja-JP" sz="1600" b="1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16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 u="sng" dirty="0" err="1">
                <a:solidFill>
                  <a:srgbClr val="C00000"/>
                </a:solidFill>
                <a:latin typeface="Courier New" panose="02070309020205020404" pitchFamily="49" charset="0"/>
              </a:rPr>
              <a:t>sklearn</a:t>
            </a:r>
            <a:r>
              <a:rPr lang="en" altLang="ja-JP" sz="16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.</a:t>
            </a:r>
            <a:r>
              <a:rPr lang="en" altLang="ja-JP" sz="1600" b="1" u="sng" dirty="0" err="1">
                <a:solidFill>
                  <a:srgbClr val="0070C0"/>
                </a:solidFill>
                <a:latin typeface="Courier New" panose="02070309020205020404" pitchFamily="49" charset="0"/>
              </a:rPr>
              <a:t>linear_model</a:t>
            </a:r>
            <a:r>
              <a:rPr lang="en" altLang="ja-JP" sz="1600" b="1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6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 u="sng" dirty="0" err="1">
                <a:solidFill>
                  <a:srgbClr val="FF9300"/>
                </a:solidFill>
                <a:latin typeface="Courier New" panose="02070309020205020404" pitchFamily="49" charset="0"/>
              </a:rPr>
              <a:t>LinearRegression</a:t>
            </a:r>
            <a:endParaRPr lang="en" altLang="ja-JP" sz="1600" b="1" u="sng" dirty="0">
              <a:solidFill>
                <a:srgbClr val="FF9300"/>
              </a:solidFill>
              <a:latin typeface="Courier New" panose="02070309020205020404" pitchFamily="49" charset="0"/>
            </a:endParaRPr>
          </a:p>
          <a:p>
            <a:pPr marL="17264" algn="l">
              <a:lnSpc>
                <a:spcPct val="130000"/>
              </a:lnSpc>
              <a:spcBef>
                <a:spcPts val="600"/>
              </a:spcBef>
            </a:pPr>
            <a:endParaRPr lang="en" altLang="ja-JP" sz="1600" b="1" u="sng" dirty="0">
              <a:solidFill>
                <a:srgbClr val="FF9300"/>
              </a:solidFill>
              <a:latin typeface="Courier New" panose="02070309020205020404" pitchFamily="49" charset="0"/>
            </a:endParaRPr>
          </a:p>
          <a:p>
            <a:pPr marL="17264" algn="l">
              <a:lnSpc>
                <a:spcPct val="130000"/>
              </a:lnSpc>
              <a:spcBef>
                <a:spcPts val="600"/>
              </a:spcBef>
            </a:pPr>
            <a:endParaRPr lang="en" altLang="ja-JP" sz="1600" b="1" dirty="0">
              <a:solidFill>
                <a:schemeClr val="tx1"/>
              </a:solidFill>
              <a:latin typeface="Courier New" panose="02070309020205020404" pitchFamily="49" charset="0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3C68A53-BD36-8DBC-5BBB-54080E27A3A0}"/>
              </a:ext>
            </a:extLst>
          </p:cNvPr>
          <p:cNvSpPr txBox="1"/>
          <p:nvPr/>
        </p:nvSpPr>
        <p:spPr>
          <a:xfrm>
            <a:off x="2434605" y="2989095"/>
            <a:ext cx="1333698" cy="348813"/>
          </a:xfrm>
          <a:prstGeom prst="rect">
            <a:avLst/>
          </a:prstGeom>
          <a:noFill/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ライブラリ名</a:t>
            </a:r>
            <a:endParaRPr kumimoji="0" lang="ja-JP" altLang="en-US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53168A5-AC77-FA6E-6E31-827AB3DAA607}"/>
              </a:ext>
            </a:extLst>
          </p:cNvPr>
          <p:cNvCxnSpPr>
            <a:cxnSpLocks/>
          </p:cNvCxnSpPr>
          <p:nvPr/>
        </p:nvCxnSpPr>
        <p:spPr>
          <a:xfrm flipV="1">
            <a:off x="3980876" y="2899095"/>
            <a:ext cx="0" cy="180000"/>
          </a:xfrm>
          <a:prstGeom prst="line">
            <a:avLst/>
          </a:prstGeom>
          <a:noFill/>
          <a:ln w="1905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F8F6E31-8DF9-6F1B-DA48-1E997CDB5C69}"/>
              </a:ext>
            </a:extLst>
          </p:cNvPr>
          <p:cNvCxnSpPr>
            <a:cxnSpLocks/>
          </p:cNvCxnSpPr>
          <p:nvPr/>
        </p:nvCxnSpPr>
        <p:spPr>
          <a:xfrm flipH="1">
            <a:off x="3769738" y="3064735"/>
            <a:ext cx="216000" cy="0"/>
          </a:xfrm>
          <a:prstGeom prst="line">
            <a:avLst/>
          </a:prstGeom>
          <a:noFill/>
          <a:ln w="1905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2BC540E-B2DB-37CD-EADF-11C19A0B70E3}"/>
              </a:ext>
            </a:extLst>
          </p:cNvPr>
          <p:cNvSpPr txBox="1"/>
          <p:nvPr/>
        </p:nvSpPr>
        <p:spPr>
          <a:xfrm>
            <a:off x="4235048" y="3022203"/>
            <a:ext cx="1333698" cy="348813"/>
          </a:xfrm>
          <a:prstGeom prst="rect">
            <a:avLst/>
          </a:prstGeom>
          <a:noFill/>
          <a:ln w="127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モジュール名</a:t>
            </a:r>
            <a:endParaRPr kumimoji="0" lang="ja-JP" altLang="en-US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BBF212A-BEDF-AA36-8C71-9F257D2340F3}"/>
              </a:ext>
            </a:extLst>
          </p:cNvPr>
          <p:cNvCxnSpPr>
            <a:cxnSpLocks/>
          </p:cNvCxnSpPr>
          <p:nvPr/>
        </p:nvCxnSpPr>
        <p:spPr>
          <a:xfrm flipV="1">
            <a:off x="4988991" y="2884735"/>
            <a:ext cx="0" cy="144000"/>
          </a:xfrm>
          <a:prstGeom prst="line">
            <a:avLst/>
          </a:prstGeom>
          <a:noFill/>
          <a:ln w="19050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D6FCBC0-0F79-94D1-FDC4-369CC13B231C}"/>
              </a:ext>
            </a:extLst>
          </p:cNvPr>
          <p:cNvSpPr txBox="1"/>
          <p:nvPr/>
        </p:nvSpPr>
        <p:spPr>
          <a:xfrm>
            <a:off x="6746126" y="3015919"/>
            <a:ext cx="923331" cy="348813"/>
          </a:xfrm>
          <a:prstGeom prst="rect">
            <a:avLst/>
          </a:prstGeom>
          <a:noFill/>
          <a:ln w="12700" cap="flat">
            <a:solidFill>
              <a:srgbClr val="FF93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クラス名</a:t>
            </a:r>
            <a:endParaRPr kumimoji="0" lang="ja-JP" altLang="en-US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6CA6717F-CC63-4AF9-9F5A-111E79615BA3}"/>
              </a:ext>
            </a:extLst>
          </p:cNvPr>
          <p:cNvCxnSpPr>
            <a:cxnSpLocks/>
          </p:cNvCxnSpPr>
          <p:nvPr/>
        </p:nvCxnSpPr>
        <p:spPr>
          <a:xfrm flipV="1">
            <a:off x="7294885" y="2878451"/>
            <a:ext cx="0" cy="144000"/>
          </a:xfrm>
          <a:prstGeom prst="line">
            <a:avLst/>
          </a:prstGeom>
          <a:noFill/>
          <a:ln w="19050" cap="flat">
            <a:solidFill>
              <a:srgbClr val="FF93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B04B2A1-A38D-F927-86FA-C92D7D74A75F}"/>
              </a:ext>
            </a:extLst>
          </p:cNvPr>
          <p:cNvSpPr txBox="1"/>
          <p:nvPr/>
        </p:nvSpPr>
        <p:spPr>
          <a:xfrm>
            <a:off x="198229" y="1264883"/>
            <a:ext cx="4013982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825500"/>
            <a:r>
              <a:rPr lang="ja-JP" altLang="en-US" sz="16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600" b="1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9-3</a:t>
            </a:r>
            <a:r>
              <a:rPr lang="ja-JP" altLang="en-US" sz="16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　線形回帰を学習モデルに選択</a:t>
            </a:r>
            <a:endParaRPr kumimoji="0" lang="ja-JP" altLang="en-US" sz="1600" b="1" i="0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  <a:latin typeface="Meiryo" panose="020B0604030504040204" pitchFamily="34" charset="-128"/>
              <a:ea typeface="Meiryo" panose="020B0604030504040204" pitchFamily="34" charset="-128"/>
              <a:sym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5577165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角丸四角形吹き出し 35">
            <a:extLst>
              <a:ext uri="{FF2B5EF4-FFF2-40B4-BE49-F238E27FC236}">
                <a16:creationId xmlns:a16="http://schemas.microsoft.com/office/drawing/2014/main" id="{51230C45-0992-EFDF-AAFD-BC17176717B9}"/>
              </a:ext>
            </a:extLst>
          </p:cNvPr>
          <p:cNvSpPr/>
          <p:nvPr/>
        </p:nvSpPr>
        <p:spPr>
          <a:xfrm>
            <a:off x="7131498" y="1868322"/>
            <a:ext cx="1560746" cy="703428"/>
          </a:xfrm>
          <a:prstGeom prst="wedgeRoundRectCallout">
            <a:avLst>
              <a:gd name="adj1" fmla="val -61622"/>
              <a:gd name="adj2" fmla="val 24654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5" name="角丸四角形吹き出し 34">
            <a:extLst>
              <a:ext uri="{FF2B5EF4-FFF2-40B4-BE49-F238E27FC236}">
                <a16:creationId xmlns:a16="http://schemas.microsoft.com/office/drawing/2014/main" id="{3510209D-4692-59A3-4BC4-1F9717BC0D1D}"/>
              </a:ext>
            </a:extLst>
          </p:cNvPr>
          <p:cNvSpPr/>
          <p:nvPr/>
        </p:nvSpPr>
        <p:spPr>
          <a:xfrm>
            <a:off x="4320124" y="1868322"/>
            <a:ext cx="1560746" cy="703428"/>
          </a:xfrm>
          <a:prstGeom prst="wedgeRoundRectCallout">
            <a:avLst>
              <a:gd name="adj1" fmla="val -61622"/>
              <a:gd name="adj2" fmla="val 24654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6657157-122C-8725-E030-57F444A7BC29}"/>
              </a:ext>
            </a:extLst>
          </p:cNvPr>
          <p:cNvSpPr txBox="1"/>
          <p:nvPr/>
        </p:nvSpPr>
        <p:spPr>
          <a:xfrm>
            <a:off x="178763" y="641165"/>
            <a:ext cx="8781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b="1">
                <a:solidFill>
                  <a:srgbClr val="0F0F0F"/>
                </a:solidFill>
                <a:latin typeface="Söhne"/>
              </a:rPr>
              <a:t>属性（引数、データ）と　メソッド（処理）を一つにまとめた設計図のようなもの</a:t>
            </a:r>
            <a:endParaRPr lang="ja-JP" altLang="en-US" sz="1800" b="1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42AA428-EB6A-EF02-0F42-15ED6E1CB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86263" y="4905375"/>
            <a:ext cx="166712" cy="241092"/>
          </a:xfrm>
        </p:spPr>
        <p:txBody>
          <a:bodyPr/>
          <a:lstStyle/>
          <a:p>
            <a:fld id="{827DBB1C-C0E9-4679-85F5-EA56F2B9158A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33B2B06-6F0D-CA25-0CF9-FECBC66C3A5E}"/>
              </a:ext>
            </a:extLst>
          </p:cNvPr>
          <p:cNvSpPr txBox="1"/>
          <p:nvPr/>
        </p:nvSpPr>
        <p:spPr>
          <a:xfrm>
            <a:off x="101640" y="132779"/>
            <a:ext cx="2594352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800" b="1"/>
              <a:t>クラス（</a:t>
            </a:r>
            <a:r>
              <a:rPr kumimoji="1" lang="en-US" altLang="ja-JP" sz="1800" b="1"/>
              <a:t>Class</a:t>
            </a:r>
            <a:r>
              <a:rPr kumimoji="1" lang="ja-JP" altLang="en-US" sz="1800" b="1"/>
              <a:t>）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9D46C99-93F1-F217-C9DF-C0B2DB4F4713}"/>
              </a:ext>
            </a:extLst>
          </p:cNvPr>
          <p:cNvCxnSpPr>
            <a:cxnSpLocks/>
          </p:cNvCxnSpPr>
          <p:nvPr/>
        </p:nvCxnSpPr>
        <p:spPr>
          <a:xfrm>
            <a:off x="264304" y="978358"/>
            <a:ext cx="22690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E6262061-8271-561D-F3E1-62968DB6EBAC}"/>
              </a:ext>
            </a:extLst>
          </p:cNvPr>
          <p:cNvCxnSpPr>
            <a:cxnSpLocks/>
          </p:cNvCxnSpPr>
          <p:nvPr/>
        </p:nvCxnSpPr>
        <p:spPr>
          <a:xfrm flipV="1">
            <a:off x="3078214" y="978358"/>
            <a:ext cx="1676225" cy="2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四角形: 角を丸くする 19">
            <a:extLst>
              <a:ext uri="{FF2B5EF4-FFF2-40B4-BE49-F238E27FC236}">
                <a16:creationId xmlns:a16="http://schemas.microsoft.com/office/drawing/2014/main" id="{0182B971-3E59-CDD4-499E-6668C006D95E}"/>
              </a:ext>
            </a:extLst>
          </p:cNvPr>
          <p:cNvSpPr/>
          <p:nvPr/>
        </p:nvSpPr>
        <p:spPr>
          <a:xfrm>
            <a:off x="164271" y="1987491"/>
            <a:ext cx="2925518" cy="2497599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844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E1846F5-B546-259B-3DE9-A21A8C3FCF1F}"/>
              </a:ext>
            </a:extLst>
          </p:cNvPr>
          <p:cNvSpPr txBox="1"/>
          <p:nvPr/>
        </p:nvSpPr>
        <p:spPr>
          <a:xfrm>
            <a:off x="386566" y="2347656"/>
            <a:ext cx="2490049" cy="861774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ja-JP" altLang="en-US" sz="1800">
                <a:solidFill>
                  <a:srgbClr val="374151"/>
                </a:solidFill>
                <a:latin typeface="Söhne"/>
              </a:rPr>
              <a:t>属性</a:t>
            </a:r>
            <a:endParaRPr lang="en-US" altLang="ja-JP" sz="180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ja-JP" altLang="en-US" sz="1600">
                <a:solidFill>
                  <a:srgbClr val="374151"/>
                </a:solidFill>
                <a:latin typeface="Söhne"/>
              </a:rPr>
              <a:t>体重</a:t>
            </a:r>
            <a:r>
              <a:rPr lang="en-US" altLang="ja-JP" sz="1600">
                <a:solidFill>
                  <a:srgbClr val="374151"/>
                </a:solidFill>
                <a:latin typeface="Söhne"/>
              </a:rPr>
              <a:t> (weight)</a:t>
            </a:r>
          </a:p>
          <a:p>
            <a:pPr algn="just"/>
            <a:r>
              <a:rPr lang="ja-JP" altLang="en-US" sz="1600">
                <a:solidFill>
                  <a:srgbClr val="374151"/>
                </a:solidFill>
                <a:latin typeface="Söhne"/>
              </a:rPr>
              <a:t>身長</a:t>
            </a:r>
            <a:r>
              <a:rPr lang="en-US" altLang="ja-JP" sz="1600">
                <a:solidFill>
                  <a:srgbClr val="374151"/>
                </a:solidFill>
                <a:latin typeface="Söhne"/>
              </a:rPr>
              <a:t> (height)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452EADB-B124-7970-06E8-0BA464701B7E}"/>
              </a:ext>
            </a:extLst>
          </p:cNvPr>
          <p:cNvSpPr txBox="1"/>
          <p:nvPr/>
        </p:nvSpPr>
        <p:spPr>
          <a:xfrm>
            <a:off x="386566" y="3377242"/>
            <a:ext cx="2490049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ja-JP" altLang="en-US" sz="1800">
                <a:solidFill>
                  <a:srgbClr val="374151"/>
                </a:solidFill>
                <a:latin typeface="Söhne"/>
              </a:rPr>
              <a:t>メソッド</a:t>
            </a:r>
            <a:endParaRPr lang="en-US" altLang="ja-JP" sz="180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en-US" altLang="ja-JP" sz="1800" err="1">
                <a:solidFill>
                  <a:srgbClr val="374151"/>
                </a:solidFill>
                <a:latin typeface="Söhne"/>
              </a:rPr>
              <a:t>bmi_calc</a:t>
            </a:r>
            <a:r>
              <a:rPr lang="en-US" altLang="ja-JP" sz="1800">
                <a:solidFill>
                  <a:srgbClr val="374151"/>
                </a:solidFill>
                <a:latin typeface="Söhne"/>
              </a:rPr>
              <a:t>():</a:t>
            </a:r>
          </a:p>
          <a:p>
            <a:pPr algn="just"/>
            <a:r>
              <a:rPr lang="en-US" altLang="ja-JP" sz="1800">
                <a:solidFill>
                  <a:srgbClr val="374151"/>
                </a:solidFill>
                <a:latin typeface="Söhne"/>
              </a:rPr>
              <a:t> Weight /Height/ Height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0681BBE-FBB6-051D-A030-269004614703}"/>
              </a:ext>
            </a:extLst>
          </p:cNvPr>
          <p:cNvSpPr txBox="1"/>
          <p:nvPr/>
        </p:nvSpPr>
        <p:spPr>
          <a:xfrm>
            <a:off x="286922" y="1847502"/>
            <a:ext cx="2707883" cy="369332"/>
          </a:xfrm>
          <a:prstGeom prst="rect">
            <a:avLst/>
          </a:prstGeom>
          <a:solidFill>
            <a:schemeClr val="bg1"/>
          </a:solidFill>
          <a:ln w="444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ja-JP" sz="1800" b="1">
                <a:solidFill>
                  <a:srgbClr val="00B050"/>
                </a:solidFill>
                <a:latin typeface="Söhne"/>
              </a:rPr>
              <a:t>class BMI(weight, height) </a:t>
            </a:r>
            <a:endParaRPr lang="ja-JP" altLang="en-US" sz="1800" b="1">
              <a:solidFill>
                <a:srgbClr val="00B050"/>
              </a:solidFill>
              <a:highlight>
                <a:srgbClr val="FFFF00"/>
              </a:highlight>
              <a:latin typeface="Söhne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79DC27B-790E-2638-B91B-4DB2A50EE14F}"/>
              </a:ext>
            </a:extLst>
          </p:cNvPr>
          <p:cNvSpPr txBox="1"/>
          <p:nvPr/>
        </p:nvSpPr>
        <p:spPr>
          <a:xfrm>
            <a:off x="3420198" y="2774954"/>
            <a:ext cx="2584041" cy="379591"/>
          </a:xfrm>
          <a:prstGeom prst="rect">
            <a:avLst/>
          </a:prstGeom>
          <a:noFill/>
          <a:ln w="15875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Asan = BMI(70,1.7)</a:t>
            </a:r>
            <a:endParaRPr kumimoji="0" lang="ja-JP" alt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pic>
        <p:nvPicPr>
          <p:cNvPr id="19" name="図 18" descr="建物, 座る, 記号, 立つ が含まれている画像&#10;&#10;自動的に生成された説明">
            <a:extLst>
              <a:ext uri="{FF2B5EF4-FFF2-40B4-BE49-F238E27FC236}">
                <a16:creationId xmlns:a16="http://schemas.microsoft.com/office/drawing/2014/main" id="{92577EFE-B015-5E06-1F8A-AE90161BB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474" y="2022394"/>
            <a:ext cx="255770" cy="656590"/>
          </a:xfrm>
          <a:prstGeom prst="rect">
            <a:avLst/>
          </a:prstGeom>
        </p:spPr>
      </p:pic>
      <p:pic>
        <p:nvPicPr>
          <p:cNvPr id="21" name="図 20" descr="座る, 記号, 小さ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C7BCF5C6-7665-AA74-AA8F-49978C41D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3547" y="2046108"/>
            <a:ext cx="255770" cy="65659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DCC7000-0579-5CEE-650B-B2F3E7F6AB6C}"/>
              </a:ext>
            </a:extLst>
          </p:cNvPr>
          <p:cNvSpPr txBox="1"/>
          <p:nvPr/>
        </p:nvSpPr>
        <p:spPr>
          <a:xfrm>
            <a:off x="3284223" y="1657706"/>
            <a:ext cx="75020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A</a:t>
            </a: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さん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11239D3E-EE47-E657-DD95-B8203883AA2C}"/>
              </a:ext>
            </a:extLst>
          </p:cNvPr>
          <p:cNvSpPr txBox="1"/>
          <p:nvPr/>
        </p:nvSpPr>
        <p:spPr>
          <a:xfrm>
            <a:off x="4431085" y="1888539"/>
            <a:ext cx="128240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体重</a:t>
            </a:r>
            <a:r>
              <a:rPr kumimoji="0" lang="en-US" altLang="ja-JP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 70kg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800"/>
              <a:t>身長</a:t>
            </a:r>
            <a:r>
              <a:rPr lang="en-US" altLang="ja-JP" sz="1800"/>
              <a:t> 1.7m</a:t>
            </a: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4DF930C-DA10-7162-776C-5424929CD613}"/>
              </a:ext>
            </a:extLst>
          </p:cNvPr>
          <p:cNvSpPr txBox="1"/>
          <p:nvPr/>
        </p:nvSpPr>
        <p:spPr>
          <a:xfrm>
            <a:off x="3351269" y="3552764"/>
            <a:ext cx="2170466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1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Asan.weight</a:t>
            </a:r>
            <a:endParaRPr lang="en-US" altLang="ja-JP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 b="1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ja-JP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70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ja-JP" sz="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1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Asan.bmi_calc</a:t>
            </a:r>
            <a:r>
              <a:rPr kumimoji="0" lang="en-US" altLang="ja-JP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()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 b="1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ja-JP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24.2</a:t>
            </a:r>
            <a:endParaRPr kumimoji="0" lang="ja-JP" alt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25" name="右矢印 24">
            <a:extLst>
              <a:ext uri="{FF2B5EF4-FFF2-40B4-BE49-F238E27FC236}">
                <a16:creationId xmlns:a16="http://schemas.microsoft.com/office/drawing/2014/main" id="{566F0330-A94A-96DB-FDCD-135BB7110415}"/>
              </a:ext>
            </a:extLst>
          </p:cNvPr>
          <p:cNvSpPr/>
          <p:nvPr/>
        </p:nvSpPr>
        <p:spPr>
          <a:xfrm>
            <a:off x="3455418" y="3912937"/>
            <a:ext cx="288000" cy="25200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6" name="右矢印 25">
            <a:extLst>
              <a:ext uri="{FF2B5EF4-FFF2-40B4-BE49-F238E27FC236}">
                <a16:creationId xmlns:a16="http://schemas.microsoft.com/office/drawing/2014/main" id="{F8C9CC27-3A10-CE9E-451E-2BCFB3B5743E}"/>
              </a:ext>
            </a:extLst>
          </p:cNvPr>
          <p:cNvSpPr/>
          <p:nvPr/>
        </p:nvSpPr>
        <p:spPr>
          <a:xfrm>
            <a:off x="3470361" y="4556999"/>
            <a:ext cx="288000" cy="25200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5DD8FB4-2252-F33D-7299-38BCC9B4E8E2}"/>
              </a:ext>
            </a:extLst>
          </p:cNvPr>
          <p:cNvSpPr txBox="1"/>
          <p:nvPr/>
        </p:nvSpPr>
        <p:spPr>
          <a:xfrm>
            <a:off x="3550394" y="3196340"/>
            <a:ext cx="478496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sng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BMI</a:t>
            </a:r>
            <a:r>
              <a:rPr kumimoji="0" lang="ja-JP" altLang="en-US" sz="1600" b="0" i="0" u="sng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クラスからインスタンス</a:t>
            </a:r>
            <a:r>
              <a:rPr kumimoji="0" lang="en-US" altLang="ja-JP" sz="1600" b="0" i="0" u="sng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(Asan, </a:t>
            </a:r>
            <a:r>
              <a:rPr kumimoji="0" lang="en-US" altLang="ja-JP" sz="1600" b="0" i="0" u="sng" strike="noStrike" cap="none" spc="0" normalizeH="0" baseline="0" err="1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Bsan</a:t>
            </a:r>
            <a:r>
              <a:rPr kumimoji="0" lang="en-US" altLang="ja-JP" sz="1600" b="0" i="0" u="sng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)</a:t>
            </a:r>
            <a:r>
              <a:rPr kumimoji="0" lang="ja-JP" altLang="en-US" sz="1600" b="0" i="0" u="sng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を作成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42A2F75-F8EA-60F8-6BE3-3A6D1EC70B60}"/>
              </a:ext>
            </a:extLst>
          </p:cNvPr>
          <p:cNvSpPr txBox="1"/>
          <p:nvPr/>
        </p:nvSpPr>
        <p:spPr>
          <a:xfrm>
            <a:off x="6234746" y="1678526"/>
            <a:ext cx="73898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/>
              <a:t>B</a:t>
            </a: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さん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BEA625B-E87B-30A3-8257-ED423F48F36F}"/>
              </a:ext>
            </a:extLst>
          </p:cNvPr>
          <p:cNvSpPr txBox="1"/>
          <p:nvPr/>
        </p:nvSpPr>
        <p:spPr>
          <a:xfrm>
            <a:off x="7252075" y="1889863"/>
            <a:ext cx="128240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体重</a:t>
            </a:r>
            <a:r>
              <a:rPr kumimoji="0" lang="en-US" altLang="ja-JP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 45kg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800"/>
              <a:t>身長</a:t>
            </a:r>
            <a:r>
              <a:rPr lang="en-US" altLang="ja-JP" sz="1800"/>
              <a:t> 1.5m</a:t>
            </a: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D0FBA48-63DA-BAC4-9186-ED6686B6E1CD}"/>
              </a:ext>
            </a:extLst>
          </p:cNvPr>
          <p:cNvSpPr txBox="1"/>
          <p:nvPr/>
        </p:nvSpPr>
        <p:spPr>
          <a:xfrm>
            <a:off x="6249564" y="2772468"/>
            <a:ext cx="2584041" cy="379591"/>
          </a:xfrm>
          <a:prstGeom prst="rect">
            <a:avLst/>
          </a:prstGeom>
          <a:noFill/>
          <a:ln w="15875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 b="1" err="1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kumimoji="0" lang="en-US" altLang="ja-JP" sz="1800" b="1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san</a:t>
            </a:r>
            <a:r>
              <a:rPr kumimoji="0" lang="en-US" altLang="ja-JP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 = BMI(45,1.5)</a:t>
            </a:r>
            <a:endParaRPr kumimoji="0" lang="ja-JP" alt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759D2C3-1655-3A6A-71B2-5FE744C74377}"/>
              </a:ext>
            </a:extLst>
          </p:cNvPr>
          <p:cNvSpPr txBox="1"/>
          <p:nvPr/>
        </p:nvSpPr>
        <p:spPr>
          <a:xfrm>
            <a:off x="6364011" y="3539473"/>
            <a:ext cx="2170466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1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Bsan.weight</a:t>
            </a:r>
            <a:endParaRPr lang="en-US" altLang="ja-JP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 b="1">
                <a:latin typeface="Courier New" panose="02070309020205020404" pitchFamily="49" charset="0"/>
                <a:cs typeface="Courier New" panose="02070309020205020404" pitchFamily="49" charset="0"/>
              </a:rPr>
              <a:t>   45</a:t>
            </a:r>
            <a:endParaRPr kumimoji="0" lang="en-US" altLang="ja-JP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ja-JP" sz="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 b="1" err="1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kumimoji="0" lang="en-US" altLang="ja-JP" sz="1800" b="1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san.bmi_calc</a:t>
            </a:r>
            <a:r>
              <a:rPr kumimoji="0" lang="en-US" altLang="ja-JP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()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 b="1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ja-JP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20</a:t>
            </a:r>
            <a:endParaRPr kumimoji="0" lang="ja-JP" alt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32" name="右矢印 31">
            <a:extLst>
              <a:ext uri="{FF2B5EF4-FFF2-40B4-BE49-F238E27FC236}">
                <a16:creationId xmlns:a16="http://schemas.microsoft.com/office/drawing/2014/main" id="{C83CF98E-85BD-A426-2A46-1681C4D6495E}"/>
              </a:ext>
            </a:extLst>
          </p:cNvPr>
          <p:cNvSpPr/>
          <p:nvPr/>
        </p:nvSpPr>
        <p:spPr>
          <a:xfrm>
            <a:off x="6468160" y="3899646"/>
            <a:ext cx="288000" cy="25200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3" name="右矢印 32">
            <a:extLst>
              <a:ext uri="{FF2B5EF4-FFF2-40B4-BE49-F238E27FC236}">
                <a16:creationId xmlns:a16="http://schemas.microsoft.com/office/drawing/2014/main" id="{30F3CD0B-EECD-18E8-8BEE-978EFA1E4028}"/>
              </a:ext>
            </a:extLst>
          </p:cNvPr>
          <p:cNvSpPr/>
          <p:nvPr/>
        </p:nvSpPr>
        <p:spPr>
          <a:xfrm>
            <a:off x="6483103" y="4543708"/>
            <a:ext cx="288000" cy="25200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3B42EC6-E25B-7C78-5A1B-AAD71CA7C750}"/>
              </a:ext>
            </a:extLst>
          </p:cNvPr>
          <p:cNvSpPr txBox="1"/>
          <p:nvPr/>
        </p:nvSpPr>
        <p:spPr>
          <a:xfrm>
            <a:off x="264304" y="1128183"/>
            <a:ext cx="634148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クラス（設計図</a:t>
            </a:r>
            <a:r>
              <a:rPr kumimoji="0" lang="en-US" altLang="ja-JP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)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に実際のデータを入れたものを</a:t>
            </a:r>
            <a:r>
              <a:rPr kumimoji="0" lang="ja-JP" altLang="en-US" sz="1600" b="0" i="0" u="sng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インスタンス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1672355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393870" y="1739588"/>
            <a:ext cx="8123871" cy="498016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0" rIns="0" bIns="36000" numCol="1" spcCol="38100" rtlCol="0" anchor="ctr">
            <a:spAutoFit/>
          </a:bodyPr>
          <a:lstStyle/>
          <a:p>
            <a:pPr marL="135731" algn="l">
              <a:lnSpc>
                <a:spcPct val="150000"/>
              </a:lnSpc>
              <a:tabLst>
                <a:tab pos="13097" algn="l"/>
              </a:tabLst>
            </a:pP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model_bmi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LinearRegression</a:t>
            </a:r>
            <a:r>
              <a:rPr lang="en" altLang="ja-JP" sz="20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8" name="モデル名は何でも良い">
            <a:extLst>
              <a:ext uri="{FF2B5EF4-FFF2-40B4-BE49-F238E27FC236}">
                <a16:creationId xmlns:a16="http://schemas.microsoft.com/office/drawing/2014/main" id="{C01F61C7-C6A0-3769-00C3-7D9E5F523BB2}"/>
              </a:ext>
            </a:extLst>
          </p:cNvPr>
          <p:cNvSpPr txBox="1"/>
          <p:nvPr/>
        </p:nvSpPr>
        <p:spPr>
          <a:xfrm>
            <a:off x="1611858" y="3570661"/>
            <a:ext cx="5354030" cy="350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900"/>
            </a:lvl1pPr>
          </a:lstStyle>
          <a:p>
            <a:r>
              <a:rPr sz="1838" err="1"/>
              <a:t>モデル名は何でも良い</a:t>
            </a:r>
            <a:r>
              <a:rPr lang="ja-JP" altLang="en-US" sz="1838"/>
              <a:t>　→ 今回は</a:t>
            </a:r>
            <a:r>
              <a:rPr lang="en-US" altLang="ja-JP" sz="1838"/>
              <a:t> </a:t>
            </a:r>
            <a:r>
              <a:rPr lang="en-US" altLang="ja-JP" sz="1838" b="1">
                <a:latin typeface="Courier New" panose="02070309020205020404" pitchFamily="49" charset="0"/>
                <a:cs typeface="Courier New" panose="02070309020205020404" pitchFamily="49" charset="0"/>
              </a:rPr>
              <a:t>model_</a:t>
            </a:r>
            <a:r>
              <a:rPr lang="en" altLang="ja-JP" sz="2025" b="1" err="1">
                <a:solidFill>
                  <a:schemeClr val="tx1"/>
                </a:solidFill>
                <a:latin typeface="Courier New" panose="02070309020205020404" pitchFamily="49" charset="0"/>
              </a:rPr>
              <a:t>bmi</a:t>
            </a:r>
            <a:r>
              <a:rPr lang="en" altLang="ja-JP" sz="2025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endParaRPr sz="1838"/>
          </a:p>
        </p:txBody>
      </p:sp>
      <p:sp>
        <p:nvSpPr>
          <p:cNvPr id="13" name="LInearRegression()をモデル名(変数)に代入することで…">
            <a:extLst>
              <a:ext uri="{FF2B5EF4-FFF2-40B4-BE49-F238E27FC236}">
                <a16:creationId xmlns:a16="http://schemas.microsoft.com/office/drawing/2014/main" id="{8D2AC21E-4292-1809-4D0B-8A6E05241150}"/>
              </a:ext>
            </a:extLst>
          </p:cNvPr>
          <p:cNvSpPr txBox="1"/>
          <p:nvPr/>
        </p:nvSpPr>
        <p:spPr>
          <a:xfrm>
            <a:off x="1037187" y="-752534"/>
            <a:ext cx="8528386" cy="377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  <a:defRPr sz="4900"/>
            </a:pPr>
            <a:endParaRPr lang="en" altLang="ja-JP" sz="1600" b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B788B6A-BDAD-D6CB-4EBA-9CAA93C4B159}"/>
              </a:ext>
            </a:extLst>
          </p:cNvPr>
          <p:cNvSpPr txBox="1"/>
          <p:nvPr/>
        </p:nvSpPr>
        <p:spPr>
          <a:xfrm>
            <a:off x="1821203" y="4081631"/>
            <a:ext cx="5724460" cy="530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/>
            <a:r>
              <a:rPr lang="en-US" altLang="ja-JP" sz="1600">
                <a:solidFill>
                  <a:srgbClr val="0070C0"/>
                </a:solidFill>
              </a:rPr>
              <a:t>* model1,mode2…</a:t>
            </a:r>
            <a:r>
              <a:rPr lang="ja-JP" altLang="en-US" sz="1600">
                <a:solidFill>
                  <a:srgbClr val="0070C0"/>
                </a:solidFill>
              </a:rPr>
              <a:t>と作ると何を入れたものか忘れるので、何のモデルなのか明示しておく方が便利</a:t>
            </a:r>
          </a:p>
        </p:txBody>
      </p:sp>
      <p:sp>
        <p:nvSpPr>
          <p:cNvPr id="5" name="①学習モデルの選択…">
            <a:extLst>
              <a:ext uri="{FF2B5EF4-FFF2-40B4-BE49-F238E27FC236}">
                <a16:creationId xmlns:a16="http://schemas.microsoft.com/office/drawing/2014/main" id="{45A3C22E-9130-6201-0B3F-3979323A7751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</a:rPr>
              <a:t>STEP0</a:t>
            </a:r>
            <a:r>
              <a:rPr lang="en-US" sz="120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rgbClr val="FF0000"/>
                </a:solidFill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/>
              <a:t>STEP4：傾きと切片</a:t>
            </a:r>
            <a:r>
              <a:rPr lang="ja-JP" altLang="en-US" sz="1200"/>
              <a:t>を求める</a:t>
            </a:r>
            <a:endParaRPr lang="en-US" altLang="ja-JP" sz="1200"/>
          </a:p>
          <a:p>
            <a:pPr marL="92075" indent="-41275" algn="l">
              <a:defRPr sz="4500"/>
            </a:pPr>
            <a:r>
              <a:rPr lang="en-US" altLang="ja-JP" sz="1200"/>
              <a:t>STEP5</a:t>
            </a:r>
            <a:r>
              <a:rPr lang="ja-JP" altLang="en-US" sz="1200"/>
              <a:t>：予測を行う</a:t>
            </a:r>
            <a:endParaRPr lang="en-US" altLang="ja-JP" sz="1200"/>
          </a:p>
          <a:p>
            <a:pPr marL="92075" indent="-41275" algn="l">
              <a:defRPr sz="4500"/>
            </a:pPr>
            <a:r>
              <a:rPr lang="en-US" altLang="ja-JP" sz="1200"/>
              <a:t>STEP6</a:t>
            </a:r>
            <a:r>
              <a:rPr lang="ja-JP" altLang="en-US" sz="1200"/>
              <a:t>：モデルの評価</a:t>
            </a:r>
            <a:endParaRPr sz="1200"/>
          </a:p>
        </p:txBody>
      </p:sp>
      <p:sp>
        <p:nvSpPr>
          <p:cNvPr id="6" name="①学習モデルの選択(今回は線形回帰)…">
            <a:extLst>
              <a:ext uri="{FF2B5EF4-FFF2-40B4-BE49-F238E27FC236}">
                <a16:creationId xmlns:a16="http://schemas.microsoft.com/office/drawing/2014/main" id="{63A9ADF2-4C32-FDFF-1E3D-B8E0D8A0A71F}"/>
              </a:ext>
            </a:extLst>
          </p:cNvPr>
          <p:cNvSpPr txBox="1"/>
          <p:nvPr/>
        </p:nvSpPr>
        <p:spPr>
          <a:xfrm>
            <a:off x="-1" y="530954"/>
            <a:ext cx="4188543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2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</a:t>
            </a:r>
            <a:r>
              <a:rPr lang="ja-JP" altLang="en-US" sz="2000"/>
              <a:t>学習モデルの選択</a:t>
            </a:r>
            <a:endParaRPr lang="en-US" altLang="ja-JP" sz="2000"/>
          </a:p>
        </p:txBody>
      </p:sp>
      <p:sp>
        <p:nvSpPr>
          <p:cNvPr id="9" name="線形回帰で88歳の歯周病の歯の本数を予測する">
            <a:extLst>
              <a:ext uri="{FF2B5EF4-FFF2-40B4-BE49-F238E27FC236}">
                <a16:creationId xmlns:a16="http://schemas.microsoft.com/office/drawing/2014/main" id="{4B43D2A1-DF7F-3145-3313-1EA4D1328A8D}"/>
              </a:ext>
            </a:extLst>
          </p:cNvPr>
          <p:cNvSpPr txBox="1"/>
          <p:nvPr/>
        </p:nvSpPr>
        <p:spPr>
          <a:xfrm>
            <a:off x="241697" y="17372"/>
            <a:ext cx="2192908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</a:t>
            </a:r>
            <a:endParaRPr sz="280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197C18B-90A8-2FDA-6C30-D21C602A402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18</a:t>
            </a:fld>
            <a:endParaRPr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868797C-82E6-A245-E509-147A56E3F0C8}"/>
              </a:ext>
            </a:extLst>
          </p:cNvPr>
          <p:cNvSpPr txBox="1"/>
          <p:nvPr/>
        </p:nvSpPr>
        <p:spPr>
          <a:xfrm>
            <a:off x="510063" y="2505980"/>
            <a:ext cx="8123871" cy="13057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7264" algn="l">
              <a:lnSpc>
                <a:spcPct val="130000"/>
              </a:lnSpc>
              <a:spcBef>
                <a:spcPts val="600"/>
              </a:spcBef>
            </a:pP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●</a:t>
            </a:r>
            <a:r>
              <a:rPr lang="en-US" altLang="ja-JP" sz="18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 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LinearRegression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クラスから</a:t>
            </a:r>
            <a:r>
              <a:rPr lang="en-US" altLang="ja-JP" sz="1800" b="1" err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model_bmi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インスタンスを作成する</a:t>
            </a:r>
            <a:endParaRPr lang="en-US" altLang="ja-JP" sz="1800" b="1">
              <a:solidFill>
                <a:schemeClr val="tx1"/>
              </a:solidFill>
              <a:latin typeface="Courier New" panose="02070309020205020404" pitchFamily="49" charset="0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17264" algn="l">
              <a:lnSpc>
                <a:spcPct val="130000"/>
              </a:lnSpc>
              <a:spcBef>
                <a:spcPts val="600"/>
              </a:spcBef>
            </a:pPr>
            <a:r>
              <a:rPr lang="en-US" altLang="ja-JP" sz="18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 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（この時点ではモデル構造のみが指定されている</a:t>
            </a:r>
            <a:r>
              <a:rPr lang="en-US" altLang="ja-JP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" altLang="ja-JP" sz="18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264" algn="l">
              <a:lnSpc>
                <a:spcPct val="130000"/>
              </a:lnSpc>
              <a:spcBef>
                <a:spcPts val="600"/>
              </a:spcBef>
            </a:pPr>
            <a:endParaRPr lang="en" altLang="ja-JP" sz="1800" b="1">
              <a:solidFill>
                <a:schemeClr val="tx1"/>
              </a:solidFill>
              <a:latin typeface="Courier New" panose="02070309020205020404" pitchFamily="49" charset="0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B04B2A1-A38D-F927-86FA-C92D7D74A75F}"/>
              </a:ext>
            </a:extLst>
          </p:cNvPr>
          <p:cNvSpPr txBox="1"/>
          <p:nvPr/>
        </p:nvSpPr>
        <p:spPr>
          <a:xfrm>
            <a:off x="174560" y="1291990"/>
            <a:ext cx="4013982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825500"/>
            <a:r>
              <a:rPr lang="ja-JP" altLang="en-US" sz="16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6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9-3</a:t>
            </a:r>
            <a:r>
              <a:rPr lang="ja-JP" altLang="en-US" sz="16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　線形回帰を学習モデルに選択</a:t>
            </a:r>
            <a:endParaRPr kumimoji="0" lang="ja-JP" altLang="en-US" sz="1600" b="1" i="0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  <a:latin typeface="Meiryo" panose="020B0604030504040204" pitchFamily="34" charset="-128"/>
              <a:ea typeface="Meiryo" panose="020B0604030504040204" pitchFamily="34" charset="-128"/>
              <a:sym typeface="ヒラギノ角ゴ ProN W6"/>
            </a:endParaRP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26574661-D7B1-25FD-0D36-026757489FE8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22004886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C758FEB-6EAB-8E69-8118-A797534FFADC}"/>
              </a:ext>
            </a:extLst>
          </p:cNvPr>
          <p:cNvSpPr/>
          <p:nvPr/>
        </p:nvSpPr>
        <p:spPr>
          <a:xfrm>
            <a:off x="342900" y="1153412"/>
            <a:ext cx="2804048" cy="2808000"/>
          </a:xfrm>
          <a:prstGeom prst="rect">
            <a:avLst/>
          </a:prstGeom>
          <a:noFill/>
          <a:ln w="412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E6EA63-9DAA-2555-582E-E42590794D50}"/>
              </a:ext>
            </a:extLst>
          </p:cNvPr>
          <p:cNvSpPr txBox="1"/>
          <p:nvPr/>
        </p:nvSpPr>
        <p:spPr>
          <a:xfrm>
            <a:off x="476736" y="746708"/>
            <a:ext cx="261610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データの用意</a:t>
            </a:r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BDCEBFFB-2885-34EE-DFD0-4AD138FB3D4B}"/>
              </a:ext>
            </a:extLst>
          </p:cNvPr>
          <p:cNvSpPr/>
          <p:nvPr/>
        </p:nvSpPr>
        <p:spPr>
          <a:xfrm>
            <a:off x="582444" y="1506059"/>
            <a:ext cx="1312342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800" b="1">
              <a:solidFill>
                <a:srgbClr val="002060"/>
              </a:solidFill>
            </a:endParaRPr>
          </a:p>
        </p:txBody>
      </p:sp>
      <p:sp>
        <p:nvSpPr>
          <p:cNvPr id="7" name="四角形">
            <a:extLst>
              <a:ext uri="{FF2B5EF4-FFF2-40B4-BE49-F238E27FC236}">
                <a16:creationId xmlns:a16="http://schemas.microsoft.com/office/drawing/2014/main" id="{4E8EC04D-0D3F-8ECA-B2AA-D3ACF0DC0040}"/>
              </a:ext>
            </a:extLst>
          </p:cNvPr>
          <p:cNvSpPr/>
          <p:nvPr/>
        </p:nvSpPr>
        <p:spPr>
          <a:xfrm>
            <a:off x="2196137" y="1520397"/>
            <a:ext cx="718429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2000" b="1">
              <a:solidFill>
                <a:srgbClr val="00206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ADAE87-B0D6-2A43-FF97-71EBF1AB73D0}"/>
              </a:ext>
            </a:extLst>
          </p:cNvPr>
          <p:cNvSpPr txBox="1"/>
          <p:nvPr/>
        </p:nvSpPr>
        <p:spPr>
          <a:xfrm>
            <a:off x="732867" y="2222937"/>
            <a:ext cx="101149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特徴量</a:t>
            </a:r>
            <a:r>
              <a:rPr lang="en-US" altLang="ja-JP" sz="1600"/>
              <a:t>(x)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3DAB9A-8782-063D-2276-AB7B35274A0C}"/>
              </a:ext>
            </a:extLst>
          </p:cNvPr>
          <p:cNvSpPr txBox="1"/>
          <p:nvPr/>
        </p:nvSpPr>
        <p:spPr>
          <a:xfrm>
            <a:off x="2054817" y="2208599"/>
            <a:ext cx="101309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正解値</a:t>
            </a:r>
            <a:r>
              <a:rPr lang="en-US" altLang="ja-JP" sz="1600"/>
              <a:t>(y)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" name="角丸四角形">
            <a:extLst>
              <a:ext uri="{FF2B5EF4-FFF2-40B4-BE49-F238E27FC236}">
                <a16:creationId xmlns:a16="http://schemas.microsoft.com/office/drawing/2014/main" id="{FD22AAB1-C6C2-D4BC-4CCF-86C9857B4285}"/>
              </a:ext>
            </a:extLst>
          </p:cNvPr>
          <p:cNvSpPr/>
          <p:nvPr/>
        </p:nvSpPr>
        <p:spPr>
          <a:xfrm>
            <a:off x="3645733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" name="学習モデルの選定">
            <a:extLst>
              <a:ext uri="{FF2B5EF4-FFF2-40B4-BE49-F238E27FC236}">
                <a16:creationId xmlns:a16="http://schemas.microsoft.com/office/drawing/2014/main" id="{AAB8812A-28A9-45FE-6C3F-E9BF67ADFC98}"/>
              </a:ext>
            </a:extLst>
          </p:cNvPr>
          <p:cNvSpPr txBox="1"/>
          <p:nvPr/>
        </p:nvSpPr>
        <p:spPr>
          <a:xfrm>
            <a:off x="3359385" y="836488"/>
            <a:ext cx="2465420" cy="284693"/>
          </a:xfrm>
          <a:prstGeom prst="rect">
            <a:avLst/>
          </a:prstGeom>
          <a:solidFill>
            <a:schemeClr val="accent3">
              <a:alpha val="5138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 sz="1600" b="1"/>
              <a:t>STEP2:</a:t>
            </a:r>
            <a:r>
              <a:rPr sz="1600" b="1"/>
              <a:t>学習モデルの選定</a:t>
            </a:r>
          </a:p>
        </p:txBody>
      </p:sp>
      <p:sp>
        <p:nvSpPr>
          <p:cNvPr id="10" name="学習">
            <a:extLst>
              <a:ext uri="{FF2B5EF4-FFF2-40B4-BE49-F238E27FC236}">
                <a16:creationId xmlns:a16="http://schemas.microsoft.com/office/drawing/2014/main" id="{32CA2E10-74DA-6637-49C6-DE750E605EFF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/>
          </a:p>
        </p:txBody>
      </p:sp>
      <p:sp>
        <p:nvSpPr>
          <p:cNvPr id="11" name="矢印">
            <a:extLst>
              <a:ext uri="{FF2B5EF4-FFF2-40B4-BE49-F238E27FC236}">
                <a16:creationId xmlns:a16="http://schemas.microsoft.com/office/drawing/2014/main" id="{A5A78B25-EC31-9806-C906-37BD630EE599}"/>
              </a:ext>
            </a:extLst>
          </p:cNvPr>
          <p:cNvSpPr/>
          <p:nvPr/>
        </p:nvSpPr>
        <p:spPr>
          <a:xfrm rot="5400000">
            <a:off x="3880111" y="1229027"/>
            <a:ext cx="494221" cy="42333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D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3" name="学習">
            <a:extLst>
              <a:ext uri="{FF2B5EF4-FFF2-40B4-BE49-F238E27FC236}">
                <a16:creationId xmlns:a16="http://schemas.microsoft.com/office/drawing/2014/main" id="{396ED433-4EFD-D130-FE58-74C46638D5DD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/>
          </a:p>
        </p:txBody>
      </p:sp>
      <p:sp>
        <p:nvSpPr>
          <p:cNvPr id="14" name="角丸四角形">
            <a:extLst>
              <a:ext uri="{FF2B5EF4-FFF2-40B4-BE49-F238E27FC236}">
                <a16:creationId xmlns:a16="http://schemas.microsoft.com/office/drawing/2014/main" id="{DBABABF9-B559-D163-7CAE-AC2C8AA20354}"/>
              </a:ext>
            </a:extLst>
          </p:cNvPr>
          <p:cNvSpPr/>
          <p:nvPr/>
        </p:nvSpPr>
        <p:spPr>
          <a:xfrm>
            <a:off x="5054716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5" name="学習済み…">
            <a:extLst>
              <a:ext uri="{FF2B5EF4-FFF2-40B4-BE49-F238E27FC236}">
                <a16:creationId xmlns:a16="http://schemas.microsoft.com/office/drawing/2014/main" id="{1C9E53CE-86CD-4776-AEE0-E7A5E2340583}"/>
              </a:ext>
            </a:extLst>
          </p:cNvPr>
          <p:cNvSpPr txBox="1"/>
          <p:nvPr/>
        </p:nvSpPr>
        <p:spPr>
          <a:xfrm>
            <a:off x="5113011" y="1907249"/>
            <a:ext cx="846386" cy="5232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200"/>
            </a:pPr>
            <a:r>
              <a:rPr sz="1575"/>
              <a:t>学習済み</a:t>
            </a:r>
          </a:p>
          <a:p>
            <a:pPr>
              <a:defRPr sz="4200"/>
            </a:pPr>
            <a:r>
              <a:rPr sz="1575"/>
              <a:t>モデル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9BF292A-6D8C-6A98-ABE9-37A17ECE2AEE}"/>
              </a:ext>
            </a:extLst>
          </p:cNvPr>
          <p:cNvSpPr txBox="1"/>
          <p:nvPr/>
        </p:nvSpPr>
        <p:spPr>
          <a:xfrm>
            <a:off x="3385073" y="2665274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STEP3: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学習</a:t>
            </a:r>
          </a:p>
        </p:txBody>
      </p:sp>
      <p:sp>
        <p:nvSpPr>
          <p:cNvPr id="19" name="矢印">
            <a:extLst>
              <a:ext uri="{FF2B5EF4-FFF2-40B4-BE49-F238E27FC236}">
                <a16:creationId xmlns:a16="http://schemas.microsoft.com/office/drawing/2014/main" id="{72142DB7-5365-165A-BDAD-784D6F4D0BA3}"/>
              </a:ext>
            </a:extLst>
          </p:cNvPr>
          <p:cNvSpPr/>
          <p:nvPr/>
        </p:nvSpPr>
        <p:spPr>
          <a:xfrm>
            <a:off x="3146948" y="194911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0" name="矢印">
            <a:extLst>
              <a:ext uri="{FF2B5EF4-FFF2-40B4-BE49-F238E27FC236}">
                <a16:creationId xmlns:a16="http://schemas.microsoft.com/office/drawing/2014/main" id="{F0A2016F-AAEA-29CE-0483-C8B969DEBE6B}"/>
              </a:ext>
            </a:extLst>
          </p:cNvPr>
          <p:cNvSpPr/>
          <p:nvPr/>
        </p:nvSpPr>
        <p:spPr>
          <a:xfrm>
            <a:off x="4594748" y="194911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1" name="機械学習の流れ(もう少し詳しく)">
            <a:extLst>
              <a:ext uri="{FF2B5EF4-FFF2-40B4-BE49-F238E27FC236}">
                <a16:creationId xmlns:a16="http://schemas.microsoft.com/office/drawing/2014/main" id="{7EDF21B5-C7E2-F0CE-9669-00EEA0EC1689}"/>
              </a:ext>
            </a:extLst>
          </p:cNvPr>
          <p:cNvSpPr txBox="1"/>
          <p:nvPr/>
        </p:nvSpPr>
        <p:spPr>
          <a:xfrm>
            <a:off x="0" y="49686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sz="2800" err="1"/>
              <a:t>機械学習の流れ</a:t>
            </a:r>
            <a:r>
              <a:rPr lang="ja-JP" altLang="en-US" sz="2800"/>
              <a:t>のまとめ</a:t>
            </a:r>
            <a:endParaRPr sz="280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F50DA944-06D3-7D30-CBAE-847503846FD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5682353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四角形">
            <a:extLst>
              <a:ext uri="{FF2B5EF4-FFF2-40B4-BE49-F238E27FC236}">
                <a16:creationId xmlns:a16="http://schemas.microsoft.com/office/drawing/2014/main" id="{BDC3A30B-5EC5-A30D-D98B-CDE02F5846B9}"/>
              </a:ext>
            </a:extLst>
          </p:cNvPr>
          <p:cNvSpPr/>
          <p:nvPr/>
        </p:nvSpPr>
        <p:spPr>
          <a:xfrm>
            <a:off x="666750" y="862012"/>
            <a:ext cx="7810500" cy="2449900"/>
          </a:xfrm>
          <a:prstGeom prst="rect">
            <a:avLst/>
          </a:prstGeom>
          <a:solidFill>
            <a:srgbClr val="FFC000"/>
          </a:solidFill>
          <a:ln w="12700">
            <a:solidFill>
              <a:srgbClr val="FFC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2874FCF8-7A8D-D4FF-EE54-88157457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69" y="1653715"/>
            <a:ext cx="7810500" cy="1318832"/>
          </a:xfrm>
        </p:spPr>
        <p:txBody>
          <a:bodyPr>
            <a:normAutofit/>
          </a:bodyPr>
          <a:lstStyle/>
          <a:p>
            <a:r>
              <a:rPr lang="ja-JP" altLang="en-US" b="1"/>
              <a:t>演習</a:t>
            </a:r>
            <a:r>
              <a:rPr lang="en-US" altLang="ja-JP" b="1" dirty="0"/>
              <a:t>9</a:t>
            </a:r>
            <a:br>
              <a:rPr lang="en-US" altLang="ja-JP" dirty="0"/>
            </a:br>
            <a:r>
              <a:rPr lang="ja-JP" altLang="en-US" sz="3100"/>
              <a:t>回帰</a:t>
            </a:r>
            <a:r>
              <a:rPr lang="en-US" altLang="ja-JP" sz="3100" dirty="0"/>
              <a:t>2</a:t>
            </a:r>
            <a:endParaRPr lang="ja-JP" altLang="en-US" sz="31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DCD96C6-6573-7EC2-8D55-49D822CEC2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</a:t>
            </a:fld>
            <a:endParaRPr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B61C43-71FF-98EF-1941-A4CEF69A6704}"/>
              </a:ext>
            </a:extLst>
          </p:cNvPr>
          <p:cNvSpPr txBox="1"/>
          <p:nvPr/>
        </p:nvSpPr>
        <p:spPr>
          <a:xfrm>
            <a:off x="2964212" y="1052679"/>
            <a:ext cx="343844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2024/1/17 10:40-11:25</a:t>
            </a:r>
            <a:endParaRPr kumimoji="0" lang="ja-JP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8" name="線形回帰〜ロジスティック回帰">
            <a:extLst>
              <a:ext uri="{FF2B5EF4-FFF2-40B4-BE49-F238E27FC236}">
                <a16:creationId xmlns:a16="http://schemas.microsoft.com/office/drawing/2014/main" id="{1420C368-1422-73DD-23B2-1B536EF34737}"/>
              </a:ext>
            </a:extLst>
          </p:cNvPr>
          <p:cNvSpPr txBox="1">
            <a:spLocks/>
          </p:cNvSpPr>
          <p:nvPr/>
        </p:nvSpPr>
        <p:spPr>
          <a:xfrm>
            <a:off x="5107261" y="3686175"/>
            <a:ext cx="3894306" cy="59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19050" tIns="19050" rIns="19050" bIns="19050" anchor="t">
            <a:normAutofit lnSpcReduction="10000"/>
          </a:bodyPr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1pPr>
            <a:lvl2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2pPr>
            <a:lvl3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3pPr>
            <a:lvl4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4pPr>
            <a:lvl5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9pPr>
          </a:lstStyle>
          <a:p>
            <a:pPr algn="l" hangingPunct="1"/>
            <a:r>
              <a:rPr lang="ja-JP" altLang="en-US" sz="2025"/>
              <a:t>統合教育機構</a:t>
            </a:r>
            <a:endParaRPr lang="en-US" altLang="ja-JP" sz="2025"/>
          </a:p>
          <a:p>
            <a:pPr algn="l" hangingPunct="1"/>
            <a:r>
              <a:rPr lang="ja-JP" altLang="en-US" sz="2025"/>
              <a:t>　石丸美穂</a:t>
            </a:r>
          </a:p>
        </p:txBody>
      </p:sp>
      <p:pic>
        <p:nvPicPr>
          <p:cNvPr id="6" name="図 5" descr="QR コード&#10;&#10;自動的に生成された説明">
            <a:extLst>
              <a:ext uri="{FF2B5EF4-FFF2-40B4-BE49-F238E27FC236}">
                <a16:creationId xmlns:a16="http://schemas.microsoft.com/office/drawing/2014/main" id="{3870AF8A-DE6B-078E-AAD2-FE6D9E17A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80" y="2972547"/>
            <a:ext cx="2699502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5925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426290" y="1538106"/>
            <a:ext cx="5926802" cy="570720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0" bIns="72000" numCol="1" spcCol="38100" rtlCol="0" anchor="ctr">
            <a:spAutoFit/>
          </a:bodyPr>
          <a:lstStyle/>
          <a:p>
            <a:pPr marL="135731" algn="l">
              <a:lnSpc>
                <a:spcPct val="150000"/>
              </a:lnSpc>
              <a:tabLst>
                <a:tab pos="13097" algn="l"/>
              </a:tabLst>
            </a:pPr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model_bmi.fit</a:t>
            </a:r>
            <a:r>
              <a:rPr lang="en" altLang="ja-JP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x_bmi</a:t>
            </a:r>
            <a:r>
              <a:rPr lang="en" altLang="ja-JP" sz="2000" b="1" dirty="0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y_dm</a:t>
            </a:r>
            <a:r>
              <a:rPr lang="en" altLang="ja-JP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  <a:r>
              <a:rPr lang="ja-JP" altLang="en-US" sz="2000" b="1">
                <a:solidFill>
                  <a:schemeClr val="tx1"/>
                </a:solidFill>
                <a:latin typeface="Courier New" panose="02070309020205020404" pitchFamily="49" charset="0"/>
              </a:rPr>
              <a:t>　</a:t>
            </a:r>
            <a:endParaRPr lang="en" altLang="ja-JP" sz="2000" b="1" dirty="0">
              <a:solidFill>
                <a:schemeClr val="accent1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①学習モデルの選択…">
            <a:extLst>
              <a:ext uri="{FF2B5EF4-FFF2-40B4-BE49-F238E27FC236}">
                <a16:creationId xmlns:a16="http://schemas.microsoft.com/office/drawing/2014/main" id="{45A3C22E-9130-6201-0B3F-3979323A7751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</a:rPr>
              <a:t>STEP0</a:t>
            </a:r>
            <a:r>
              <a:rPr lang="en-US" sz="120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rgbClr val="FF0000"/>
                </a:solidFill>
              </a:rPr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/>
              <a:t>STEP4：傾きと切片</a:t>
            </a:r>
            <a:r>
              <a:rPr lang="ja-JP" altLang="en-US" sz="1200"/>
              <a:t>を求める</a:t>
            </a:r>
            <a:endParaRPr lang="en-US" altLang="ja-JP" sz="1200"/>
          </a:p>
          <a:p>
            <a:pPr marL="92075" indent="-41275" algn="l">
              <a:defRPr sz="4500"/>
            </a:pPr>
            <a:r>
              <a:rPr lang="en-US" altLang="ja-JP" sz="1200"/>
              <a:t>STEP5</a:t>
            </a:r>
            <a:r>
              <a:rPr lang="ja-JP" altLang="en-US" sz="1200"/>
              <a:t>：予測を行う</a:t>
            </a:r>
            <a:endParaRPr lang="en-US" altLang="ja-JP" sz="1200"/>
          </a:p>
          <a:p>
            <a:pPr marL="92075" indent="-41275" algn="l">
              <a:defRPr sz="4500"/>
            </a:pPr>
            <a:r>
              <a:rPr lang="en-US" altLang="ja-JP" sz="1200"/>
              <a:t>STEP6</a:t>
            </a:r>
            <a:r>
              <a:rPr lang="ja-JP" altLang="en-US" sz="1200"/>
              <a:t>：モデルの評価</a:t>
            </a:r>
            <a:endParaRPr sz="1200"/>
          </a:p>
        </p:txBody>
      </p:sp>
      <p:sp>
        <p:nvSpPr>
          <p:cNvPr id="6" name="①学習モデルの選択(今回は線形回帰)…">
            <a:extLst>
              <a:ext uri="{FF2B5EF4-FFF2-40B4-BE49-F238E27FC236}">
                <a16:creationId xmlns:a16="http://schemas.microsoft.com/office/drawing/2014/main" id="{63A9ADF2-4C32-FDFF-1E3D-B8E0D8A0A71F}"/>
              </a:ext>
            </a:extLst>
          </p:cNvPr>
          <p:cNvSpPr txBox="1"/>
          <p:nvPr/>
        </p:nvSpPr>
        <p:spPr>
          <a:xfrm>
            <a:off x="-1" y="530954"/>
            <a:ext cx="4386471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3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</a:t>
            </a:r>
            <a:r>
              <a:rPr lang="ja-JP" altLang="en-US" sz="2000"/>
              <a:t>データを入れて学習させる</a:t>
            </a:r>
            <a:endParaRPr lang="en-US" altLang="ja-JP" sz="20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B180798-4F75-312F-DFEA-FC0AC68DCC2A}"/>
              </a:ext>
            </a:extLst>
          </p:cNvPr>
          <p:cNvSpPr txBox="1"/>
          <p:nvPr/>
        </p:nvSpPr>
        <p:spPr>
          <a:xfrm>
            <a:off x="667903" y="2228640"/>
            <a:ext cx="7575804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</a:pPr>
            <a:r>
              <a:rPr kumimoji="0" lang="en-US" altLang="ja-JP" sz="1800" b="1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(</a:t>
            </a:r>
            <a:r>
              <a:rPr kumimoji="0" lang="ja-JP" altLang="en-US" sz="1800" b="1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モデル名</a:t>
            </a:r>
            <a:r>
              <a:rPr kumimoji="0" lang="en-US" altLang="ja-JP" sz="1800" b="1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).</a:t>
            </a:r>
            <a:r>
              <a:rPr kumimoji="0" lang="en-US" altLang="ja-JP" sz="1800" b="1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fit(</a:t>
            </a:r>
            <a:r>
              <a:rPr kumimoji="0" lang="en-US" altLang="ja-JP" sz="1800" b="1" u="none" strike="noStrike" cap="none" spc="0" normalizeH="0" baseline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x,y</a:t>
            </a:r>
            <a:r>
              <a:rPr kumimoji="0" lang="en-US" altLang="ja-JP" sz="1800" b="1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)</a:t>
            </a:r>
            <a:r>
              <a:rPr kumimoji="0" lang="ja-JP" altLang="en-US" sz="1800" b="1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メソッド</a:t>
            </a:r>
            <a:r>
              <a:rPr kumimoji="0" lang="ja-JP" altLang="en-US" sz="1800" b="1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で学習できる</a:t>
            </a:r>
            <a:endParaRPr kumimoji="0" lang="en-US" altLang="ja-JP" sz="1800" b="1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  <a:p>
            <a:pPr marL="342900" indent="-342900" algn="l" defTabSz="825500">
              <a:lnSpc>
                <a:spcPct val="150000"/>
              </a:lnSpc>
              <a:buFont typeface="Wingdings" pitchFamily="2" charset="2"/>
              <a:buChar char="l"/>
            </a:pP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今回の特徴量は</a:t>
            </a:r>
            <a:r>
              <a:rPr lang="en-US" altLang="ja-JP" sz="18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x_bmi</a:t>
            </a:r>
            <a:r>
              <a:rPr lang="en-US" altLang="ja-JP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正解値は</a:t>
            </a:r>
            <a:r>
              <a:rPr lang="en-US" altLang="ja-JP" sz="18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y_dm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のデータ</a:t>
            </a:r>
            <a:endParaRPr lang="en" altLang="ja-JP" sz="18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右矢印 2">
            <a:extLst>
              <a:ext uri="{FF2B5EF4-FFF2-40B4-BE49-F238E27FC236}">
                <a16:creationId xmlns:a16="http://schemas.microsoft.com/office/drawing/2014/main" id="{54FC2A48-5986-2918-9E27-221C7F5EA085}"/>
              </a:ext>
            </a:extLst>
          </p:cNvPr>
          <p:cNvSpPr/>
          <p:nvPr/>
        </p:nvSpPr>
        <p:spPr>
          <a:xfrm>
            <a:off x="1597306" y="3491473"/>
            <a:ext cx="1087631" cy="501446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9A03A2C-6421-24E6-CFF4-415E7089C717}"/>
              </a:ext>
            </a:extLst>
          </p:cNvPr>
          <p:cNvSpPr txBox="1"/>
          <p:nvPr/>
        </p:nvSpPr>
        <p:spPr>
          <a:xfrm>
            <a:off x="2795963" y="3428662"/>
            <a:ext cx="484908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これだけで「学習」は完了</a:t>
            </a:r>
            <a:r>
              <a:rPr kumimoji="0" lang="en-US" altLang="ja-JP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!</a:t>
            </a:r>
          </a:p>
        </p:txBody>
      </p:sp>
      <p:sp>
        <p:nvSpPr>
          <p:cNvPr id="10" name="線形回帰で88歳の歯周病の歯の本数を予測する">
            <a:extLst>
              <a:ext uri="{FF2B5EF4-FFF2-40B4-BE49-F238E27FC236}">
                <a16:creationId xmlns:a16="http://schemas.microsoft.com/office/drawing/2014/main" id="{C09A4121-6BC1-9048-09FC-9F551F7FC0B6}"/>
              </a:ext>
            </a:extLst>
          </p:cNvPr>
          <p:cNvSpPr txBox="1"/>
          <p:nvPr/>
        </p:nvSpPr>
        <p:spPr>
          <a:xfrm>
            <a:off x="241697" y="17372"/>
            <a:ext cx="2192908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</a:t>
            </a:r>
            <a:endParaRPr sz="28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C1000FD-CE33-95BD-937A-B23684CACD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20</a:t>
            </a:fld>
            <a:endParaRPr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86E31C8-C7C5-367A-0A33-E7DFAB42A57B}"/>
              </a:ext>
            </a:extLst>
          </p:cNvPr>
          <p:cNvSpPr txBox="1"/>
          <p:nvPr/>
        </p:nvSpPr>
        <p:spPr>
          <a:xfrm>
            <a:off x="1072668" y="4213185"/>
            <a:ext cx="699390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4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この後からは</a:t>
            </a:r>
            <a:r>
              <a:rPr kumimoji="0" lang="en-US" altLang="ja-JP" sz="2400" b="1" i="0" u="none" strike="noStrike" cap="none" spc="0" normalizeH="0" baseline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model_bmi</a:t>
            </a:r>
            <a:r>
              <a:rPr kumimoji="0" lang="ja-JP" altLang="en-US" sz="24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は学習済みモデルになる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9A2BF0F-D7C0-80E1-C233-956BEBEE873A}"/>
              </a:ext>
            </a:extLst>
          </p:cNvPr>
          <p:cNvSpPr txBox="1"/>
          <p:nvPr/>
        </p:nvSpPr>
        <p:spPr>
          <a:xfrm>
            <a:off x="134130" y="1150581"/>
            <a:ext cx="4013982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825500"/>
            <a:r>
              <a:rPr lang="ja-JP" altLang="en-US" sz="16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6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9-4</a:t>
            </a:r>
            <a:r>
              <a:rPr lang="ja-JP" altLang="en-US" sz="16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　データを入れて学習させる</a:t>
            </a:r>
            <a:endParaRPr lang="en-US" altLang="ja-JP" sz="1600" b="1">
              <a:solidFill>
                <a:srgbClr val="0070C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EF97A8AE-7AED-E535-1339-BA8DA3E39DCC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414237643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C758FEB-6EAB-8E69-8118-A797534FFADC}"/>
              </a:ext>
            </a:extLst>
          </p:cNvPr>
          <p:cNvSpPr/>
          <p:nvPr/>
        </p:nvSpPr>
        <p:spPr>
          <a:xfrm>
            <a:off x="342900" y="1153412"/>
            <a:ext cx="2804048" cy="2808000"/>
          </a:xfrm>
          <a:prstGeom prst="rect">
            <a:avLst/>
          </a:prstGeom>
          <a:noFill/>
          <a:ln w="412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E6EA63-9DAA-2555-582E-E42590794D50}"/>
              </a:ext>
            </a:extLst>
          </p:cNvPr>
          <p:cNvSpPr txBox="1"/>
          <p:nvPr/>
        </p:nvSpPr>
        <p:spPr>
          <a:xfrm>
            <a:off x="476736" y="746708"/>
            <a:ext cx="261610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データの用意</a:t>
            </a:r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BDCEBFFB-2885-34EE-DFD0-4AD138FB3D4B}"/>
              </a:ext>
            </a:extLst>
          </p:cNvPr>
          <p:cNvSpPr/>
          <p:nvPr/>
        </p:nvSpPr>
        <p:spPr>
          <a:xfrm>
            <a:off x="582444" y="1506059"/>
            <a:ext cx="1312342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800" b="1">
              <a:solidFill>
                <a:srgbClr val="002060"/>
              </a:solidFill>
            </a:endParaRPr>
          </a:p>
        </p:txBody>
      </p:sp>
      <p:sp>
        <p:nvSpPr>
          <p:cNvPr id="7" name="四角形">
            <a:extLst>
              <a:ext uri="{FF2B5EF4-FFF2-40B4-BE49-F238E27FC236}">
                <a16:creationId xmlns:a16="http://schemas.microsoft.com/office/drawing/2014/main" id="{4E8EC04D-0D3F-8ECA-B2AA-D3ACF0DC0040}"/>
              </a:ext>
            </a:extLst>
          </p:cNvPr>
          <p:cNvSpPr/>
          <p:nvPr/>
        </p:nvSpPr>
        <p:spPr>
          <a:xfrm>
            <a:off x="2196137" y="1520397"/>
            <a:ext cx="718429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2000" b="1">
              <a:solidFill>
                <a:srgbClr val="00206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ADAE87-B0D6-2A43-FF97-71EBF1AB73D0}"/>
              </a:ext>
            </a:extLst>
          </p:cNvPr>
          <p:cNvSpPr txBox="1"/>
          <p:nvPr/>
        </p:nvSpPr>
        <p:spPr>
          <a:xfrm>
            <a:off x="732867" y="2222937"/>
            <a:ext cx="101149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特徴量</a:t>
            </a:r>
            <a:r>
              <a:rPr lang="en-US" altLang="ja-JP" sz="1600"/>
              <a:t>(x)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3DAB9A-8782-063D-2276-AB7B35274A0C}"/>
              </a:ext>
            </a:extLst>
          </p:cNvPr>
          <p:cNvSpPr txBox="1"/>
          <p:nvPr/>
        </p:nvSpPr>
        <p:spPr>
          <a:xfrm>
            <a:off x="2054817" y="2208599"/>
            <a:ext cx="101309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正解値</a:t>
            </a:r>
            <a:r>
              <a:rPr lang="en-US" altLang="ja-JP" sz="1600"/>
              <a:t>(y)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" name="角丸四角形">
            <a:extLst>
              <a:ext uri="{FF2B5EF4-FFF2-40B4-BE49-F238E27FC236}">
                <a16:creationId xmlns:a16="http://schemas.microsoft.com/office/drawing/2014/main" id="{FD22AAB1-C6C2-D4BC-4CCF-86C9857B4285}"/>
              </a:ext>
            </a:extLst>
          </p:cNvPr>
          <p:cNvSpPr/>
          <p:nvPr/>
        </p:nvSpPr>
        <p:spPr>
          <a:xfrm>
            <a:off x="3645733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" name="学習モデルの選定">
            <a:extLst>
              <a:ext uri="{FF2B5EF4-FFF2-40B4-BE49-F238E27FC236}">
                <a16:creationId xmlns:a16="http://schemas.microsoft.com/office/drawing/2014/main" id="{AAB8812A-28A9-45FE-6C3F-E9BF67ADFC98}"/>
              </a:ext>
            </a:extLst>
          </p:cNvPr>
          <p:cNvSpPr txBox="1"/>
          <p:nvPr/>
        </p:nvSpPr>
        <p:spPr>
          <a:xfrm>
            <a:off x="3359385" y="836488"/>
            <a:ext cx="2465420" cy="284693"/>
          </a:xfrm>
          <a:prstGeom prst="rect">
            <a:avLst/>
          </a:prstGeom>
          <a:solidFill>
            <a:schemeClr val="accent3">
              <a:alpha val="5138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 sz="1600" b="1"/>
              <a:t>STEP2:</a:t>
            </a:r>
            <a:r>
              <a:rPr sz="1600" b="1"/>
              <a:t>学習モデルの選定</a:t>
            </a:r>
          </a:p>
        </p:txBody>
      </p:sp>
      <p:sp>
        <p:nvSpPr>
          <p:cNvPr id="10" name="学習">
            <a:extLst>
              <a:ext uri="{FF2B5EF4-FFF2-40B4-BE49-F238E27FC236}">
                <a16:creationId xmlns:a16="http://schemas.microsoft.com/office/drawing/2014/main" id="{32CA2E10-74DA-6637-49C6-DE750E605EFF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/>
          </a:p>
        </p:txBody>
      </p:sp>
      <p:sp>
        <p:nvSpPr>
          <p:cNvPr id="11" name="矢印">
            <a:extLst>
              <a:ext uri="{FF2B5EF4-FFF2-40B4-BE49-F238E27FC236}">
                <a16:creationId xmlns:a16="http://schemas.microsoft.com/office/drawing/2014/main" id="{A5A78B25-EC31-9806-C906-37BD630EE599}"/>
              </a:ext>
            </a:extLst>
          </p:cNvPr>
          <p:cNvSpPr/>
          <p:nvPr/>
        </p:nvSpPr>
        <p:spPr>
          <a:xfrm rot="5400000">
            <a:off x="3880111" y="1229027"/>
            <a:ext cx="494221" cy="42333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D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3" name="学習">
            <a:extLst>
              <a:ext uri="{FF2B5EF4-FFF2-40B4-BE49-F238E27FC236}">
                <a16:creationId xmlns:a16="http://schemas.microsoft.com/office/drawing/2014/main" id="{396ED433-4EFD-D130-FE58-74C46638D5DD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/>
          </a:p>
        </p:txBody>
      </p:sp>
      <p:sp>
        <p:nvSpPr>
          <p:cNvPr id="14" name="角丸四角形">
            <a:extLst>
              <a:ext uri="{FF2B5EF4-FFF2-40B4-BE49-F238E27FC236}">
                <a16:creationId xmlns:a16="http://schemas.microsoft.com/office/drawing/2014/main" id="{DBABABF9-B559-D163-7CAE-AC2C8AA20354}"/>
              </a:ext>
            </a:extLst>
          </p:cNvPr>
          <p:cNvSpPr/>
          <p:nvPr/>
        </p:nvSpPr>
        <p:spPr>
          <a:xfrm>
            <a:off x="5054716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25400">
            <a:solidFill>
              <a:srgbClr val="FF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5" name="学習済み…">
            <a:extLst>
              <a:ext uri="{FF2B5EF4-FFF2-40B4-BE49-F238E27FC236}">
                <a16:creationId xmlns:a16="http://schemas.microsoft.com/office/drawing/2014/main" id="{1C9E53CE-86CD-4776-AEE0-E7A5E2340583}"/>
              </a:ext>
            </a:extLst>
          </p:cNvPr>
          <p:cNvSpPr txBox="1"/>
          <p:nvPr/>
        </p:nvSpPr>
        <p:spPr>
          <a:xfrm>
            <a:off x="5113011" y="1907249"/>
            <a:ext cx="846386" cy="5232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200"/>
            </a:pPr>
            <a:r>
              <a:rPr sz="1575"/>
              <a:t>学習済み</a:t>
            </a:r>
          </a:p>
          <a:p>
            <a:pPr>
              <a:defRPr sz="4200"/>
            </a:pPr>
            <a:r>
              <a:rPr sz="1575"/>
              <a:t>モデル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9BF292A-6D8C-6A98-ABE9-37A17ECE2AEE}"/>
              </a:ext>
            </a:extLst>
          </p:cNvPr>
          <p:cNvSpPr txBox="1"/>
          <p:nvPr/>
        </p:nvSpPr>
        <p:spPr>
          <a:xfrm>
            <a:off x="3878186" y="2665274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STEP3: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学習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6CBEEE8-D8DB-1991-3E27-8393220B71C3}"/>
              </a:ext>
            </a:extLst>
          </p:cNvPr>
          <p:cNvSpPr txBox="1"/>
          <p:nvPr/>
        </p:nvSpPr>
        <p:spPr>
          <a:xfrm>
            <a:off x="6159339" y="1713036"/>
            <a:ext cx="235962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STEP4: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傾きと切片</a:t>
            </a:r>
          </a:p>
        </p:txBody>
      </p:sp>
      <p:sp>
        <p:nvSpPr>
          <p:cNvPr id="19" name="矢印">
            <a:extLst>
              <a:ext uri="{FF2B5EF4-FFF2-40B4-BE49-F238E27FC236}">
                <a16:creationId xmlns:a16="http://schemas.microsoft.com/office/drawing/2014/main" id="{72142DB7-5365-165A-BDAD-784D6F4D0BA3}"/>
              </a:ext>
            </a:extLst>
          </p:cNvPr>
          <p:cNvSpPr/>
          <p:nvPr/>
        </p:nvSpPr>
        <p:spPr>
          <a:xfrm>
            <a:off x="3146948" y="194911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0" name="矢印">
            <a:extLst>
              <a:ext uri="{FF2B5EF4-FFF2-40B4-BE49-F238E27FC236}">
                <a16:creationId xmlns:a16="http://schemas.microsoft.com/office/drawing/2014/main" id="{F0A2016F-AAEA-29CE-0483-C8B969DEBE6B}"/>
              </a:ext>
            </a:extLst>
          </p:cNvPr>
          <p:cNvSpPr/>
          <p:nvPr/>
        </p:nvSpPr>
        <p:spPr>
          <a:xfrm>
            <a:off x="4594748" y="194911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1" name="機械学習の流れ(もう少し詳しく)">
            <a:extLst>
              <a:ext uri="{FF2B5EF4-FFF2-40B4-BE49-F238E27FC236}">
                <a16:creationId xmlns:a16="http://schemas.microsoft.com/office/drawing/2014/main" id="{7EDF21B5-C7E2-F0CE-9669-00EEA0EC1689}"/>
              </a:ext>
            </a:extLst>
          </p:cNvPr>
          <p:cNvSpPr txBox="1"/>
          <p:nvPr/>
        </p:nvSpPr>
        <p:spPr>
          <a:xfrm>
            <a:off x="0" y="49686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sz="2800" err="1"/>
              <a:t>機械学習の流れ</a:t>
            </a:r>
            <a:r>
              <a:rPr lang="ja-JP" altLang="en-US" sz="2800"/>
              <a:t>のまとめ</a:t>
            </a:r>
            <a:endParaRPr sz="280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309F8BEF-34E9-16B2-86A5-CF8FD65431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0592303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403185" y="1443083"/>
            <a:ext cx="6642380" cy="923330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122039" indent="13692" algn="l">
              <a:lnSpc>
                <a:spcPct val="150000"/>
              </a:lnSpc>
            </a:pPr>
            <a:r>
              <a:rPr lang="en" altLang="ja-JP" sz="20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" altLang="ja-JP" sz="20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model_bmi.coef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_</a:t>
            </a:r>
            <a:r>
              <a:rPr lang="en" altLang="ja-JP" sz="20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  <a:p>
            <a:pPr marL="122039" indent="13692" algn="l">
              <a:lnSpc>
                <a:spcPct val="150000"/>
              </a:lnSpc>
            </a:pPr>
            <a:r>
              <a:rPr lang="en" altLang="ja-JP" sz="20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" altLang="ja-JP" sz="20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model_bmi.intercept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_</a:t>
            </a:r>
            <a:r>
              <a:rPr lang="en" altLang="ja-JP" sz="20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34BC374-56B3-0F72-736E-469010DCB0F6}"/>
              </a:ext>
            </a:extLst>
          </p:cNvPr>
          <p:cNvSpPr txBox="1"/>
          <p:nvPr/>
        </p:nvSpPr>
        <p:spPr>
          <a:xfrm>
            <a:off x="1140742" y="4096172"/>
            <a:ext cx="5443140" cy="514738"/>
          </a:xfrm>
          <a:prstGeom prst="rect">
            <a:avLst/>
          </a:prstGeom>
          <a:noFill/>
          <a:ln w="22225" cap="flat">
            <a:solidFill>
              <a:srgbClr val="FF93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2000" tIns="72000" rIns="19050" bIns="72000" numCol="1" spcCol="38100" rtlCol="0" anchor="ctr">
            <a:spAutoFit/>
          </a:bodyPr>
          <a:lstStyle/>
          <a:p>
            <a:pPr marL="584597" indent="-584597" algn="l"/>
            <a:r>
              <a:rPr lang="en-US" altLang="ja-JP" sz="2400"/>
              <a:t>y =</a:t>
            </a:r>
            <a:r>
              <a:rPr lang="en-US" altLang="ja-JP" sz="2400">
                <a:solidFill>
                  <a:srgbClr val="7030A0"/>
                </a:solidFill>
              </a:rPr>
              <a:t> -117.77 </a:t>
            </a:r>
            <a:r>
              <a:rPr lang="en-US" altLang="ja-JP" sz="2400"/>
              <a:t>+ (</a:t>
            </a:r>
            <a:r>
              <a:rPr lang="en-US" altLang="ja-JP" sz="2400">
                <a:solidFill>
                  <a:schemeClr val="accent3"/>
                </a:solidFill>
              </a:rPr>
              <a:t>10.23</a:t>
            </a:r>
            <a:r>
              <a:rPr lang="en-US" altLang="ja-JP" sz="2400"/>
              <a:t> ×</a:t>
            </a:r>
            <a:r>
              <a:rPr lang="en-US" altLang="ja-JP" sz="2400">
                <a:solidFill>
                  <a:schemeClr val="tx1"/>
                </a:solidFill>
              </a:rPr>
              <a:t> BMI </a:t>
            </a:r>
            <a:r>
              <a:rPr lang="en-US" altLang="ja-JP" sz="2400"/>
              <a:t>)</a:t>
            </a:r>
            <a:endParaRPr lang="ja-JP" altLang="en-US" sz="24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8BD3C51-9B09-FAE4-1BF0-BFCA28DD125F}"/>
              </a:ext>
            </a:extLst>
          </p:cNvPr>
          <p:cNvSpPr/>
          <p:nvPr/>
        </p:nvSpPr>
        <p:spPr>
          <a:xfrm>
            <a:off x="842908" y="2507028"/>
            <a:ext cx="2736000" cy="396000"/>
          </a:xfrm>
          <a:prstGeom prst="rect">
            <a:avLst/>
          </a:prstGeom>
          <a:noFill/>
          <a:ln w="25400" cap="flat">
            <a:solidFill>
              <a:schemeClr val="accent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0A0D3B0-AA98-EB20-BDEF-4202E3D755CE}"/>
              </a:ext>
            </a:extLst>
          </p:cNvPr>
          <p:cNvSpPr/>
          <p:nvPr/>
        </p:nvSpPr>
        <p:spPr>
          <a:xfrm>
            <a:off x="842907" y="2963938"/>
            <a:ext cx="2743531" cy="396000"/>
          </a:xfrm>
          <a:prstGeom prst="rect">
            <a:avLst/>
          </a:prstGeom>
          <a:noFill/>
          <a:ln w="34925" cap="flat">
            <a:solidFill>
              <a:srgbClr val="D883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5589DDE0-2AE5-4B64-759C-8CBF61F197C8}"/>
              </a:ext>
            </a:extLst>
          </p:cNvPr>
          <p:cNvCxnSpPr>
            <a:cxnSpLocks/>
          </p:cNvCxnSpPr>
          <p:nvPr/>
        </p:nvCxnSpPr>
        <p:spPr>
          <a:xfrm>
            <a:off x="3611043" y="2747204"/>
            <a:ext cx="415117" cy="1229021"/>
          </a:xfrm>
          <a:prstGeom prst="straightConnector1">
            <a:avLst/>
          </a:prstGeom>
          <a:noFill/>
          <a:ln w="88900" cap="flat">
            <a:solidFill>
              <a:schemeClr val="accent3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C020018-AC28-90C4-EF7C-569AAEA1CF1C}"/>
              </a:ext>
            </a:extLst>
          </p:cNvPr>
          <p:cNvCxnSpPr>
            <a:cxnSpLocks/>
          </p:cNvCxnSpPr>
          <p:nvPr/>
        </p:nvCxnSpPr>
        <p:spPr>
          <a:xfrm>
            <a:off x="2266803" y="3359938"/>
            <a:ext cx="0" cy="696377"/>
          </a:xfrm>
          <a:prstGeom prst="straightConnector1">
            <a:avLst/>
          </a:prstGeom>
          <a:noFill/>
          <a:ln w="79375" cap="flat">
            <a:solidFill>
              <a:srgbClr val="7030A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59ED281-61D3-639A-D5BE-D98C3E6FCCE4}"/>
              </a:ext>
            </a:extLst>
          </p:cNvPr>
          <p:cNvSpPr txBox="1"/>
          <p:nvPr/>
        </p:nvSpPr>
        <p:spPr>
          <a:xfrm>
            <a:off x="4917454" y="3710066"/>
            <a:ext cx="3839911" cy="3462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en-US" altLang="ja-JP" sz="2000" b="1" err="1">
                <a:solidFill>
                  <a:srgbClr val="FF9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model_bmi</a:t>
            </a:r>
            <a:r>
              <a:rPr lang="ja-JP" altLang="en-US" sz="2000" b="1">
                <a:solidFill>
                  <a:srgbClr val="FF9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の回帰式の完成</a:t>
            </a:r>
            <a:r>
              <a:rPr lang="en-US" altLang="ja-JP" sz="2000" b="1">
                <a:solidFill>
                  <a:srgbClr val="FF9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!!</a:t>
            </a:r>
            <a:endParaRPr lang="ja-JP" altLang="en-US" sz="2000" b="1">
              <a:solidFill>
                <a:srgbClr val="FF93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①学習モデルの選択…">
            <a:extLst>
              <a:ext uri="{FF2B5EF4-FFF2-40B4-BE49-F238E27FC236}">
                <a16:creationId xmlns:a16="http://schemas.microsoft.com/office/drawing/2014/main" id="{B381C73D-828F-1240-060E-BFFA27D0F128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</a:rPr>
              <a:t>STEP0</a:t>
            </a:r>
            <a:r>
              <a:rPr lang="en-US" sz="120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rgbClr val="FF0000"/>
                </a:solidFill>
              </a:rPr>
              <a:t>STEP4：傾きと切片</a:t>
            </a:r>
            <a:r>
              <a:rPr lang="ja-JP" altLang="en-US" sz="1200">
                <a:solidFill>
                  <a:srgbClr val="FF0000"/>
                </a:solidFill>
              </a:rPr>
              <a:t>を求める</a:t>
            </a:r>
            <a:endParaRPr lang="en-US" altLang="ja-JP" sz="1200">
              <a:solidFill>
                <a:srgbClr val="FF0000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/>
              <a:t>STEP5</a:t>
            </a:r>
            <a:r>
              <a:rPr lang="ja-JP" altLang="en-US" sz="1200"/>
              <a:t>：予測を行う</a:t>
            </a:r>
            <a:endParaRPr lang="en-US" altLang="ja-JP" sz="1200"/>
          </a:p>
          <a:p>
            <a:pPr marL="92075" indent="-41275" algn="l">
              <a:defRPr sz="4500"/>
            </a:pPr>
            <a:r>
              <a:rPr lang="en-US" altLang="ja-JP" sz="1200"/>
              <a:t>STEP6</a:t>
            </a:r>
            <a:r>
              <a:rPr lang="ja-JP" altLang="en-US" sz="1200"/>
              <a:t>：モデルの評価</a:t>
            </a:r>
            <a:endParaRPr sz="1200"/>
          </a:p>
        </p:txBody>
      </p:sp>
      <p:sp>
        <p:nvSpPr>
          <p:cNvPr id="3" name="①学習モデルの選択(今回は線形回帰)…">
            <a:extLst>
              <a:ext uri="{FF2B5EF4-FFF2-40B4-BE49-F238E27FC236}">
                <a16:creationId xmlns:a16="http://schemas.microsoft.com/office/drawing/2014/main" id="{22A4C154-956E-11A5-14B6-A5654B1460A9}"/>
              </a:ext>
            </a:extLst>
          </p:cNvPr>
          <p:cNvSpPr txBox="1"/>
          <p:nvPr/>
        </p:nvSpPr>
        <p:spPr>
          <a:xfrm>
            <a:off x="-1" y="530954"/>
            <a:ext cx="4386471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STEP4：</a:t>
            </a:r>
            <a:r>
              <a:rPr lang="en-US" altLang="ja-JP" sz="2000" b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傾きと切片</a:t>
            </a:r>
            <a:r>
              <a:rPr lang="ja-JP" altLang="en-US" sz="2000" b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を求める</a:t>
            </a:r>
            <a:endParaRPr lang="en-US" altLang="ja-JP" sz="2000" b="1">
              <a:solidFill>
                <a:schemeClr val="tx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31F367B-BDF7-C398-7625-858152AD5A7F}"/>
              </a:ext>
            </a:extLst>
          </p:cNvPr>
          <p:cNvSpPr txBox="1"/>
          <p:nvPr/>
        </p:nvSpPr>
        <p:spPr>
          <a:xfrm>
            <a:off x="3802652" y="2647521"/>
            <a:ext cx="5143414" cy="5924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/>
            <a:r>
              <a:rPr lang="ja-JP" altLang="en-US" sz="1800" b="1">
                <a:solidFill>
                  <a:srgbClr val="FF0000"/>
                </a:solidFill>
                <a:latin typeface="Courier New" panose="02070309020205020404" pitchFamily="49" charset="0"/>
              </a:rPr>
              <a:t>（モデル名</a:t>
            </a:r>
            <a:r>
              <a:rPr lang="en-US" altLang="ja-JP" sz="1800" b="1">
                <a:solidFill>
                  <a:srgbClr val="FF0000"/>
                </a:solidFill>
                <a:latin typeface="Courier New" panose="02070309020205020404" pitchFamily="49" charset="0"/>
              </a:rPr>
              <a:t>).</a:t>
            </a:r>
            <a:r>
              <a:rPr lang="en-US" altLang="ja-JP" sz="1800" b="1" err="1">
                <a:solidFill>
                  <a:srgbClr val="FF0000"/>
                </a:solidFill>
                <a:latin typeface="Courier New" panose="02070309020205020404" pitchFamily="49" charset="0"/>
              </a:rPr>
              <a:t>coef</a:t>
            </a:r>
            <a:r>
              <a:rPr lang="en-US" altLang="ja-JP" sz="1800" b="1">
                <a:solidFill>
                  <a:srgbClr val="FF0000"/>
                </a:solidFill>
                <a:latin typeface="Courier New" panose="02070309020205020404" pitchFamily="49" charset="0"/>
              </a:rPr>
              <a:t>_</a:t>
            </a:r>
            <a:r>
              <a:rPr lang="ja-JP" altLang="en-US" sz="1800" b="1">
                <a:solidFill>
                  <a:srgbClr val="FF0000"/>
                </a:solidFill>
                <a:latin typeface="Courier New" panose="02070309020205020404" pitchFamily="49" charset="0"/>
              </a:rPr>
              <a:t>：係数</a:t>
            </a:r>
            <a:r>
              <a:rPr lang="en-US" altLang="ja-JP" sz="1800" b="1">
                <a:solidFill>
                  <a:srgbClr val="FF0000"/>
                </a:solidFill>
                <a:latin typeface="Courier New" panose="02070309020205020404" pitchFamily="49" charset="0"/>
              </a:rPr>
              <a:t>(coefficient) </a:t>
            </a:r>
            <a:r>
              <a:rPr lang="ja-JP" altLang="en-US" sz="1800" b="1">
                <a:solidFill>
                  <a:srgbClr val="FF0000"/>
                </a:solidFill>
                <a:latin typeface="Courier New" panose="02070309020205020404" pitchFamily="49" charset="0"/>
              </a:rPr>
              <a:t>（モデル名</a:t>
            </a:r>
            <a:r>
              <a:rPr lang="en-US" altLang="ja-JP" sz="1800" b="1">
                <a:solidFill>
                  <a:srgbClr val="FF0000"/>
                </a:solidFill>
                <a:latin typeface="Courier New" panose="02070309020205020404" pitchFamily="49" charset="0"/>
              </a:rPr>
              <a:t>).intercept_</a:t>
            </a:r>
            <a:r>
              <a:rPr lang="ja-JP" altLang="en-US" sz="1800" b="1">
                <a:solidFill>
                  <a:srgbClr val="FF0000"/>
                </a:solidFill>
                <a:latin typeface="Courier New" panose="02070309020205020404" pitchFamily="49" charset="0"/>
              </a:rPr>
              <a:t>：切片</a:t>
            </a:r>
            <a:r>
              <a:rPr lang="en-US" altLang="ja-JP" sz="1800" b="1">
                <a:solidFill>
                  <a:srgbClr val="FF0000"/>
                </a:solidFill>
                <a:latin typeface="Courier New" panose="02070309020205020404" pitchFamily="49" charset="0"/>
              </a:rPr>
              <a:t>(intercept)</a:t>
            </a:r>
            <a:endParaRPr lang="ja-JP" altLang="en-US" sz="1800">
              <a:solidFill>
                <a:srgbClr val="FF0000"/>
              </a:solidFill>
            </a:endParaRPr>
          </a:p>
        </p:txBody>
      </p:sp>
      <p:sp>
        <p:nvSpPr>
          <p:cNvPr id="22" name="線形回帰で88歳の歯周病の歯の本数を予測する">
            <a:extLst>
              <a:ext uri="{FF2B5EF4-FFF2-40B4-BE49-F238E27FC236}">
                <a16:creationId xmlns:a16="http://schemas.microsoft.com/office/drawing/2014/main" id="{40E45067-8643-A75B-9045-4BA29475BD68}"/>
              </a:ext>
            </a:extLst>
          </p:cNvPr>
          <p:cNvSpPr txBox="1"/>
          <p:nvPr/>
        </p:nvSpPr>
        <p:spPr>
          <a:xfrm>
            <a:off x="241697" y="17372"/>
            <a:ext cx="2192908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</a:t>
            </a:r>
            <a:endParaRPr sz="28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5D7957-A96B-405C-AAD0-E6F64099C88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22</a:t>
            </a:fld>
            <a:endParaRPr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A49A234-81C0-D0C4-0CF9-17359446A8C4}"/>
              </a:ext>
            </a:extLst>
          </p:cNvPr>
          <p:cNvSpPr txBox="1"/>
          <p:nvPr/>
        </p:nvSpPr>
        <p:spPr>
          <a:xfrm>
            <a:off x="842907" y="2362108"/>
            <a:ext cx="241091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[[10.23312787]]</a:t>
            </a: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2000" b="1">
                <a:latin typeface="Courier New" panose="02070309020205020404" pitchFamily="49" charset="0"/>
                <a:cs typeface="Courier New" panose="02070309020205020404" pitchFamily="49" charset="0"/>
              </a:rPr>
              <a:t>[-117.77336657]</a:t>
            </a:r>
            <a:endParaRPr kumimoji="0" lang="ja-JP" altLang="en-US" sz="2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33448F30-50FB-DD2D-19F5-FBE4DDD50F64}"/>
              </a:ext>
            </a:extLst>
          </p:cNvPr>
          <p:cNvSpPr/>
          <p:nvPr/>
        </p:nvSpPr>
        <p:spPr>
          <a:xfrm>
            <a:off x="437589" y="2519070"/>
            <a:ext cx="294968" cy="294968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3202781-4E42-DC05-5B44-60F71C782366}"/>
              </a:ext>
            </a:extLst>
          </p:cNvPr>
          <p:cNvSpPr txBox="1"/>
          <p:nvPr/>
        </p:nvSpPr>
        <p:spPr>
          <a:xfrm>
            <a:off x="243227" y="1036939"/>
            <a:ext cx="486448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825500"/>
            <a:r>
              <a:rPr lang="ja-JP" altLang="en-US" sz="16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6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9-5</a:t>
            </a:r>
            <a:r>
              <a:rPr lang="ja-JP" altLang="en-US" sz="16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　学習済みモデルの傾きと切片を求める</a:t>
            </a:r>
            <a:endParaRPr lang="en-US" altLang="ja-JP" sz="1600" b="1">
              <a:solidFill>
                <a:srgbClr val="0070C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A3804892-4DDA-9543-0401-05B575BD3D7D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167254658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C758FEB-6EAB-8E69-8118-A797534FFADC}"/>
              </a:ext>
            </a:extLst>
          </p:cNvPr>
          <p:cNvSpPr/>
          <p:nvPr/>
        </p:nvSpPr>
        <p:spPr>
          <a:xfrm>
            <a:off x="342900" y="1153412"/>
            <a:ext cx="2804048" cy="2808000"/>
          </a:xfrm>
          <a:prstGeom prst="rect">
            <a:avLst/>
          </a:prstGeom>
          <a:noFill/>
          <a:ln w="412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E6EA63-9DAA-2555-582E-E42590794D50}"/>
              </a:ext>
            </a:extLst>
          </p:cNvPr>
          <p:cNvSpPr txBox="1"/>
          <p:nvPr/>
        </p:nvSpPr>
        <p:spPr>
          <a:xfrm>
            <a:off x="476736" y="746708"/>
            <a:ext cx="261610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データの用意</a:t>
            </a:r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BDCEBFFB-2885-34EE-DFD0-4AD138FB3D4B}"/>
              </a:ext>
            </a:extLst>
          </p:cNvPr>
          <p:cNvSpPr/>
          <p:nvPr/>
        </p:nvSpPr>
        <p:spPr>
          <a:xfrm>
            <a:off x="582444" y="1506059"/>
            <a:ext cx="1312342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800" b="1">
              <a:solidFill>
                <a:srgbClr val="002060"/>
              </a:solidFill>
            </a:endParaRPr>
          </a:p>
        </p:txBody>
      </p:sp>
      <p:sp>
        <p:nvSpPr>
          <p:cNvPr id="7" name="四角形">
            <a:extLst>
              <a:ext uri="{FF2B5EF4-FFF2-40B4-BE49-F238E27FC236}">
                <a16:creationId xmlns:a16="http://schemas.microsoft.com/office/drawing/2014/main" id="{4E8EC04D-0D3F-8ECA-B2AA-D3ACF0DC0040}"/>
              </a:ext>
            </a:extLst>
          </p:cNvPr>
          <p:cNvSpPr/>
          <p:nvPr/>
        </p:nvSpPr>
        <p:spPr>
          <a:xfrm>
            <a:off x="2196137" y="1520397"/>
            <a:ext cx="718429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2000" b="1">
              <a:solidFill>
                <a:srgbClr val="00206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ADAE87-B0D6-2A43-FF97-71EBF1AB73D0}"/>
              </a:ext>
            </a:extLst>
          </p:cNvPr>
          <p:cNvSpPr txBox="1"/>
          <p:nvPr/>
        </p:nvSpPr>
        <p:spPr>
          <a:xfrm>
            <a:off x="732867" y="2222937"/>
            <a:ext cx="101149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特徴量</a:t>
            </a:r>
            <a:r>
              <a:rPr lang="en-US" altLang="ja-JP" sz="1600"/>
              <a:t>(x)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3DAB9A-8782-063D-2276-AB7B35274A0C}"/>
              </a:ext>
            </a:extLst>
          </p:cNvPr>
          <p:cNvSpPr txBox="1"/>
          <p:nvPr/>
        </p:nvSpPr>
        <p:spPr>
          <a:xfrm>
            <a:off x="2054817" y="2208599"/>
            <a:ext cx="101309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正解値</a:t>
            </a:r>
            <a:r>
              <a:rPr lang="en-US" altLang="ja-JP" sz="1600"/>
              <a:t>(y)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" name="角丸四角形">
            <a:extLst>
              <a:ext uri="{FF2B5EF4-FFF2-40B4-BE49-F238E27FC236}">
                <a16:creationId xmlns:a16="http://schemas.microsoft.com/office/drawing/2014/main" id="{FD22AAB1-C6C2-D4BC-4CCF-86C9857B4285}"/>
              </a:ext>
            </a:extLst>
          </p:cNvPr>
          <p:cNvSpPr/>
          <p:nvPr/>
        </p:nvSpPr>
        <p:spPr>
          <a:xfrm>
            <a:off x="3645733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" name="学習モデルの選定">
            <a:extLst>
              <a:ext uri="{FF2B5EF4-FFF2-40B4-BE49-F238E27FC236}">
                <a16:creationId xmlns:a16="http://schemas.microsoft.com/office/drawing/2014/main" id="{AAB8812A-28A9-45FE-6C3F-E9BF67ADFC98}"/>
              </a:ext>
            </a:extLst>
          </p:cNvPr>
          <p:cNvSpPr txBox="1"/>
          <p:nvPr/>
        </p:nvSpPr>
        <p:spPr>
          <a:xfrm>
            <a:off x="3359385" y="836488"/>
            <a:ext cx="2465420" cy="284693"/>
          </a:xfrm>
          <a:prstGeom prst="rect">
            <a:avLst/>
          </a:prstGeom>
          <a:solidFill>
            <a:schemeClr val="accent3">
              <a:alpha val="5138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 sz="1600" b="1"/>
              <a:t>STEP2:</a:t>
            </a:r>
            <a:r>
              <a:rPr sz="1600" b="1"/>
              <a:t>学習モデルの選定</a:t>
            </a:r>
          </a:p>
        </p:txBody>
      </p:sp>
      <p:sp>
        <p:nvSpPr>
          <p:cNvPr id="10" name="学習">
            <a:extLst>
              <a:ext uri="{FF2B5EF4-FFF2-40B4-BE49-F238E27FC236}">
                <a16:creationId xmlns:a16="http://schemas.microsoft.com/office/drawing/2014/main" id="{32CA2E10-74DA-6637-49C6-DE750E605EFF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/>
          </a:p>
        </p:txBody>
      </p:sp>
      <p:sp>
        <p:nvSpPr>
          <p:cNvPr id="11" name="矢印">
            <a:extLst>
              <a:ext uri="{FF2B5EF4-FFF2-40B4-BE49-F238E27FC236}">
                <a16:creationId xmlns:a16="http://schemas.microsoft.com/office/drawing/2014/main" id="{A5A78B25-EC31-9806-C906-37BD630EE599}"/>
              </a:ext>
            </a:extLst>
          </p:cNvPr>
          <p:cNvSpPr/>
          <p:nvPr/>
        </p:nvSpPr>
        <p:spPr>
          <a:xfrm rot="5400000">
            <a:off x="3880111" y="1229027"/>
            <a:ext cx="494221" cy="42333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D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3" name="学習">
            <a:extLst>
              <a:ext uri="{FF2B5EF4-FFF2-40B4-BE49-F238E27FC236}">
                <a16:creationId xmlns:a16="http://schemas.microsoft.com/office/drawing/2014/main" id="{396ED433-4EFD-D130-FE58-74C46638D5DD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/>
          </a:p>
        </p:txBody>
      </p:sp>
      <p:sp>
        <p:nvSpPr>
          <p:cNvPr id="14" name="角丸四角形">
            <a:extLst>
              <a:ext uri="{FF2B5EF4-FFF2-40B4-BE49-F238E27FC236}">
                <a16:creationId xmlns:a16="http://schemas.microsoft.com/office/drawing/2014/main" id="{DBABABF9-B559-D163-7CAE-AC2C8AA20354}"/>
              </a:ext>
            </a:extLst>
          </p:cNvPr>
          <p:cNvSpPr/>
          <p:nvPr/>
        </p:nvSpPr>
        <p:spPr>
          <a:xfrm>
            <a:off x="5054716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5" name="学習済み…">
            <a:extLst>
              <a:ext uri="{FF2B5EF4-FFF2-40B4-BE49-F238E27FC236}">
                <a16:creationId xmlns:a16="http://schemas.microsoft.com/office/drawing/2014/main" id="{1C9E53CE-86CD-4776-AEE0-E7A5E2340583}"/>
              </a:ext>
            </a:extLst>
          </p:cNvPr>
          <p:cNvSpPr txBox="1"/>
          <p:nvPr/>
        </p:nvSpPr>
        <p:spPr>
          <a:xfrm>
            <a:off x="5113011" y="1907249"/>
            <a:ext cx="846386" cy="5232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200"/>
            </a:pPr>
            <a:r>
              <a:rPr sz="1575"/>
              <a:t>学習済み</a:t>
            </a:r>
          </a:p>
          <a:p>
            <a:pPr>
              <a:defRPr sz="4200"/>
            </a:pPr>
            <a:r>
              <a:rPr sz="1575"/>
              <a:t>モデル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9BF292A-6D8C-6A98-ABE9-37A17ECE2AEE}"/>
              </a:ext>
            </a:extLst>
          </p:cNvPr>
          <p:cNvSpPr txBox="1"/>
          <p:nvPr/>
        </p:nvSpPr>
        <p:spPr>
          <a:xfrm>
            <a:off x="3878186" y="2665274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STEP3: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学習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6CBEEE8-D8DB-1991-3E27-8393220B71C3}"/>
              </a:ext>
            </a:extLst>
          </p:cNvPr>
          <p:cNvSpPr txBox="1"/>
          <p:nvPr/>
        </p:nvSpPr>
        <p:spPr>
          <a:xfrm>
            <a:off x="5536204" y="1281875"/>
            <a:ext cx="235962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STEP4: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傾きと切片</a:t>
            </a:r>
          </a:p>
        </p:txBody>
      </p:sp>
      <p:sp>
        <p:nvSpPr>
          <p:cNvPr id="19" name="矢印">
            <a:extLst>
              <a:ext uri="{FF2B5EF4-FFF2-40B4-BE49-F238E27FC236}">
                <a16:creationId xmlns:a16="http://schemas.microsoft.com/office/drawing/2014/main" id="{72142DB7-5365-165A-BDAD-784D6F4D0BA3}"/>
              </a:ext>
            </a:extLst>
          </p:cNvPr>
          <p:cNvSpPr/>
          <p:nvPr/>
        </p:nvSpPr>
        <p:spPr>
          <a:xfrm>
            <a:off x="3146948" y="194911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0" name="矢印">
            <a:extLst>
              <a:ext uri="{FF2B5EF4-FFF2-40B4-BE49-F238E27FC236}">
                <a16:creationId xmlns:a16="http://schemas.microsoft.com/office/drawing/2014/main" id="{F0A2016F-AAEA-29CE-0483-C8B969DEBE6B}"/>
              </a:ext>
            </a:extLst>
          </p:cNvPr>
          <p:cNvSpPr/>
          <p:nvPr/>
        </p:nvSpPr>
        <p:spPr>
          <a:xfrm>
            <a:off x="4594748" y="194911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2" name="角丸四角形">
            <a:extLst>
              <a:ext uri="{FF2B5EF4-FFF2-40B4-BE49-F238E27FC236}">
                <a16:creationId xmlns:a16="http://schemas.microsoft.com/office/drawing/2014/main" id="{F1DB24FA-CB60-BFD9-69B9-F5CFD4E5924A}"/>
              </a:ext>
            </a:extLst>
          </p:cNvPr>
          <p:cNvSpPr/>
          <p:nvPr/>
        </p:nvSpPr>
        <p:spPr>
          <a:xfrm>
            <a:off x="6830447" y="1720544"/>
            <a:ext cx="1252919" cy="761326"/>
          </a:xfrm>
          <a:prstGeom prst="roundRect">
            <a:avLst>
              <a:gd name="adj" fmla="val 15000"/>
            </a:avLst>
          </a:prstGeom>
          <a:solidFill>
            <a:schemeClr val="accent5">
              <a:hueOff val="-82419"/>
              <a:satOff val="-9513"/>
              <a:lumOff val="-16343"/>
              <a:alpha val="5887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6" name="正解の予測">
            <a:extLst>
              <a:ext uri="{FF2B5EF4-FFF2-40B4-BE49-F238E27FC236}">
                <a16:creationId xmlns:a16="http://schemas.microsoft.com/office/drawing/2014/main" id="{1B58EAF3-B9ED-E9A6-A301-ACBF892F19F3}"/>
              </a:ext>
            </a:extLst>
          </p:cNvPr>
          <p:cNvSpPr txBox="1"/>
          <p:nvPr/>
        </p:nvSpPr>
        <p:spPr>
          <a:xfrm>
            <a:off x="6932724" y="1960783"/>
            <a:ext cx="1048364" cy="2808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/>
            </a:lvl1pPr>
          </a:lstStyle>
          <a:p>
            <a:r>
              <a:rPr sz="1575"/>
              <a:t>正解の予測</a:t>
            </a:r>
          </a:p>
        </p:txBody>
      </p:sp>
      <p:sp>
        <p:nvSpPr>
          <p:cNvPr id="21" name="矢印">
            <a:extLst>
              <a:ext uri="{FF2B5EF4-FFF2-40B4-BE49-F238E27FC236}">
                <a16:creationId xmlns:a16="http://schemas.microsoft.com/office/drawing/2014/main" id="{56B9F7F4-DBDE-D96C-7E90-10C082B080FE}"/>
              </a:ext>
            </a:extLst>
          </p:cNvPr>
          <p:cNvSpPr/>
          <p:nvPr/>
        </p:nvSpPr>
        <p:spPr>
          <a:xfrm>
            <a:off x="6185399" y="2043154"/>
            <a:ext cx="522061" cy="425238"/>
          </a:xfrm>
          <a:prstGeom prst="rightArrow">
            <a:avLst>
              <a:gd name="adj1" fmla="val 31663"/>
              <a:gd name="adj2" fmla="val 55401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7EC0076-1E1F-DFD3-1F2E-54E8E58F3C7A}"/>
              </a:ext>
            </a:extLst>
          </p:cNvPr>
          <p:cNvSpPr txBox="1"/>
          <p:nvPr/>
        </p:nvSpPr>
        <p:spPr>
          <a:xfrm>
            <a:off x="6707460" y="2597755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STEP5: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予測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D5E6CF0-D4B0-6660-A05E-4B86ADC5C0F4}"/>
              </a:ext>
            </a:extLst>
          </p:cNvPr>
          <p:cNvSpPr txBox="1"/>
          <p:nvPr/>
        </p:nvSpPr>
        <p:spPr>
          <a:xfrm>
            <a:off x="5054716" y="3315554"/>
            <a:ext cx="1543691" cy="410369"/>
          </a:xfrm>
          <a:prstGeom prst="rect">
            <a:avLst/>
          </a:prstGeom>
          <a:solidFill>
            <a:srgbClr val="00B0F0">
              <a:alpha val="48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新しい</a:t>
            </a: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x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の値</a:t>
            </a:r>
          </a:p>
        </p:txBody>
      </p:sp>
      <p:sp>
        <p:nvSpPr>
          <p:cNvPr id="24" name="矢印">
            <a:extLst>
              <a:ext uri="{FF2B5EF4-FFF2-40B4-BE49-F238E27FC236}">
                <a16:creationId xmlns:a16="http://schemas.microsoft.com/office/drawing/2014/main" id="{2085B546-8842-C7A3-D7E7-F286E0318EEC}"/>
              </a:ext>
            </a:extLst>
          </p:cNvPr>
          <p:cNvSpPr/>
          <p:nvPr/>
        </p:nvSpPr>
        <p:spPr>
          <a:xfrm rot="16200000">
            <a:off x="5563775" y="2680734"/>
            <a:ext cx="522061" cy="425238"/>
          </a:xfrm>
          <a:prstGeom prst="rightArrow">
            <a:avLst>
              <a:gd name="adj1" fmla="val 31663"/>
              <a:gd name="adj2" fmla="val 55401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5" name="機械学習の流れ(もう少し詳しく)">
            <a:extLst>
              <a:ext uri="{FF2B5EF4-FFF2-40B4-BE49-F238E27FC236}">
                <a16:creationId xmlns:a16="http://schemas.microsoft.com/office/drawing/2014/main" id="{B5E82A6C-6886-C01C-109A-9A238D8C412A}"/>
              </a:ext>
            </a:extLst>
          </p:cNvPr>
          <p:cNvSpPr txBox="1"/>
          <p:nvPr/>
        </p:nvSpPr>
        <p:spPr>
          <a:xfrm>
            <a:off x="0" y="49686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sz="2800" err="1"/>
              <a:t>機械学習の流れ</a:t>
            </a:r>
            <a:r>
              <a:rPr lang="ja-JP" altLang="en-US" sz="2800"/>
              <a:t>のまとめ</a:t>
            </a:r>
            <a:endParaRPr sz="2800"/>
          </a:p>
        </p:txBody>
      </p:sp>
      <p:sp>
        <p:nvSpPr>
          <p:cNvPr id="26" name="スライド番号プレースホルダー 25">
            <a:extLst>
              <a:ext uri="{FF2B5EF4-FFF2-40B4-BE49-F238E27FC236}">
                <a16:creationId xmlns:a16="http://schemas.microsoft.com/office/drawing/2014/main" id="{65CC50E6-4218-C40B-B2C2-566AFE01065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756976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390F8EE-9562-B54D-219B-964DCDDC461E}"/>
              </a:ext>
            </a:extLst>
          </p:cNvPr>
          <p:cNvSpPr txBox="1"/>
          <p:nvPr/>
        </p:nvSpPr>
        <p:spPr>
          <a:xfrm>
            <a:off x="254168" y="1106228"/>
            <a:ext cx="5265334" cy="2846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/>
            <a:r>
              <a:rPr lang="ja-JP" altLang="en-US" sz="16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6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9-6</a:t>
            </a:r>
            <a:r>
              <a:rPr lang="ja-JP" altLang="en-US" sz="16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　新しい</a:t>
            </a:r>
            <a:r>
              <a:rPr lang="en-US" altLang="ja-JP" sz="16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x</a:t>
            </a:r>
            <a:r>
              <a:rPr lang="ja-JP" altLang="en-US" sz="16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の値（</a:t>
            </a:r>
            <a:r>
              <a:rPr lang="en-US" altLang="ja-JP" sz="1600" b="1" err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bmi</a:t>
            </a:r>
            <a:r>
              <a:rPr lang="en-US" altLang="ja-JP" sz="16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=20</a:t>
            </a:r>
            <a:r>
              <a:rPr lang="ja-JP" altLang="en-US" sz="16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の人）データ作成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9035A1C-ACA5-ED17-75E9-F04A6D089100}"/>
              </a:ext>
            </a:extLst>
          </p:cNvPr>
          <p:cNvSpPr txBox="1"/>
          <p:nvPr/>
        </p:nvSpPr>
        <p:spPr>
          <a:xfrm>
            <a:off x="489418" y="1502540"/>
            <a:ext cx="7316847" cy="469359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tIns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pre = </a:t>
            </a: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pd.DataFrame</a:t>
            </a:r>
            <a:r>
              <a:rPr lang="en" altLang="ja-JP" sz="20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2000" b="1">
                <a:solidFill>
                  <a:srgbClr val="00B050"/>
                </a:solidFill>
                <a:latin typeface="Courier New" panose="02070309020205020404" pitchFamily="49" charset="0"/>
              </a:rPr>
              <a:t>[</a:t>
            </a:r>
            <a:r>
              <a:rPr lang="en" altLang="ja-JP" sz="2000" b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[</a:t>
            </a:r>
            <a:r>
              <a:rPr lang="en" altLang="ja-JP" sz="2000" b="1">
                <a:solidFill>
                  <a:srgbClr val="00B050"/>
                </a:solidFill>
                <a:latin typeface="Courier New" panose="02070309020205020404" pitchFamily="49" charset="0"/>
              </a:rPr>
              <a:t>20</a:t>
            </a:r>
            <a:r>
              <a:rPr lang="en" altLang="ja-JP" sz="2000" b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]</a:t>
            </a:r>
            <a:r>
              <a:rPr lang="en" altLang="ja-JP" sz="2000" b="1">
                <a:solidFill>
                  <a:srgbClr val="00B050"/>
                </a:solidFill>
                <a:latin typeface="Courier New" panose="02070309020205020404" pitchFamily="49" charset="0"/>
              </a:rPr>
              <a:t>]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,</a:t>
            </a:r>
            <a:r>
              <a:rPr lang="en-US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columns=</a:t>
            </a:r>
            <a:r>
              <a:rPr lang="en" altLang="ja-JP" sz="2000" b="1">
                <a:solidFill>
                  <a:srgbClr val="00B050"/>
                </a:solidFill>
                <a:latin typeface="Courier New" panose="02070309020205020404" pitchFamily="49" charset="0"/>
              </a:rPr>
              <a:t>[</a:t>
            </a:r>
            <a:r>
              <a:rPr lang="en" altLang="ja-JP" sz="2000" b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’</a:t>
            </a:r>
            <a:r>
              <a:rPr lang="en" altLang="ja-JP" sz="2000" b="1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bmi</a:t>
            </a:r>
            <a:r>
              <a:rPr lang="en" altLang="ja-JP" sz="2000" b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’</a:t>
            </a:r>
            <a:r>
              <a:rPr lang="en" altLang="ja-JP" sz="2000" b="1">
                <a:solidFill>
                  <a:srgbClr val="00B050"/>
                </a:solidFill>
                <a:latin typeface="Courier New" panose="02070309020205020404" pitchFamily="49" charset="0"/>
              </a:rPr>
              <a:t>]</a:t>
            </a:r>
            <a:r>
              <a:rPr lang="en" altLang="ja-JP" sz="20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5" name="①学習モデルの選択…">
            <a:extLst>
              <a:ext uri="{FF2B5EF4-FFF2-40B4-BE49-F238E27FC236}">
                <a16:creationId xmlns:a16="http://schemas.microsoft.com/office/drawing/2014/main" id="{7F7BC8A7-0E80-8170-6381-1D68058FC5ED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</a:rPr>
              <a:t>STEP0</a:t>
            </a:r>
            <a:r>
              <a:rPr lang="en-US" sz="120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STEP4：傾きと切片</a:t>
            </a:r>
            <a:r>
              <a:rPr lang="ja-JP" altLang="en-US" sz="1200">
                <a:solidFill>
                  <a:schemeClr val="tx1"/>
                </a:solidFill>
              </a:rPr>
              <a:t>を求める</a:t>
            </a:r>
            <a:endParaRPr lang="en-US" altLang="ja-JP" sz="120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>
                <a:solidFill>
                  <a:srgbClr val="FF0000"/>
                </a:solidFill>
              </a:rPr>
              <a:t>STEP5</a:t>
            </a:r>
            <a:r>
              <a:rPr lang="ja-JP" altLang="en-US" sz="1200">
                <a:solidFill>
                  <a:srgbClr val="FF0000"/>
                </a:solidFill>
              </a:rPr>
              <a:t>：予測を行う</a:t>
            </a:r>
            <a:endParaRPr lang="en-US" altLang="ja-JP" sz="1200">
              <a:solidFill>
                <a:srgbClr val="FF0000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/>
              <a:t>STEP6</a:t>
            </a:r>
            <a:r>
              <a:rPr lang="ja-JP" altLang="en-US" sz="1200"/>
              <a:t>：モデルの評価</a:t>
            </a:r>
            <a:endParaRPr sz="1200"/>
          </a:p>
        </p:txBody>
      </p:sp>
      <p:sp>
        <p:nvSpPr>
          <p:cNvPr id="6" name="①学習モデルの選択(今回は線形回帰)…">
            <a:extLst>
              <a:ext uri="{FF2B5EF4-FFF2-40B4-BE49-F238E27FC236}">
                <a16:creationId xmlns:a16="http://schemas.microsoft.com/office/drawing/2014/main" id="{9D9D0E42-D845-8AF0-1065-0EADBCA780E2}"/>
              </a:ext>
            </a:extLst>
          </p:cNvPr>
          <p:cNvSpPr txBox="1"/>
          <p:nvPr/>
        </p:nvSpPr>
        <p:spPr>
          <a:xfrm>
            <a:off x="-1" y="530954"/>
            <a:ext cx="4386471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5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</a:t>
            </a:r>
            <a:r>
              <a:rPr lang="en-US" sz="2000" b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正解値</a:t>
            </a:r>
            <a:r>
              <a:rPr lang="ja-JP" altLang="en-US" sz="2000" b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の予測</a:t>
            </a:r>
            <a:endParaRPr lang="en-US" altLang="ja-JP" sz="2000" b="1">
              <a:solidFill>
                <a:schemeClr val="tx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52D2962-0FB9-E111-6C96-1CB05334A44F}"/>
              </a:ext>
            </a:extLst>
          </p:cNvPr>
          <p:cNvSpPr txBox="1"/>
          <p:nvPr/>
        </p:nvSpPr>
        <p:spPr>
          <a:xfrm>
            <a:off x="343304" y="1890033"/>
            <a:ext cx="8800696" cy="13490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● pre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という変数に、</a:t>
            </a:r>
            <a:r>
              <a:rPr lang="en-US" altLang="ja-JP" sz="18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bmi</a:t>
            </a:r>
            <a:r>
              <a:rPr lang="en-US" altLang="ja-JP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=20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の</a:t>
            </a:r>
            <a:r>
              <a:rPr lang="en-US" altLang="ja-JP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行</a:t>
            </a:r>
            <a:r>
              <a:rPr lang="en-US" altLang="ja-JP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列のデータを作成する</a:t>
            </a:r>
            <a:endParaRPr lang="en-US" altLang="ja-JP" sz="18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indent="0" algn="l" defTabSz="825500" rtl="0" fontAlgn="auto" latinLnBrk="0" hangingPunct="0">
              <a:lnSpc>
                <a:spcPct val="15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● x(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特徴量データ）は</a:t>
            </a:r>
            <a:r>
              <a:rPr lang="en-US" altLang="ja-JP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次元配列である必要がある</a:t>
            </a:r>
            <a:endParaRPr lang="en-US" altLang="ja-JP" sz="18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indent="0" algn="l" defTabSz="825500" rtl="0" fontAlgn="auto" latinLnBrk="0" hangingPunct="0">
              <a:lnSpc>
                <a:spcPct val="15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　　 そのため、今回は</a:t>
            </a:r>
            <a:r>
              <a:rPr lang="en-US" altLang="ja-JP" sz="18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型にして、</a:t>
            </a:r>
            <a:r>
              <a:rPr lang="en-US" altLang="ja-JP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名に</a:t>
            </a:r>
            <a:r>
              <a:rPr lang="en-US" altLang="ja-JP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altLang="ja-JP" sz="18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bmi</a:t>
            </a:r>
            <a:r>
              <a:rPr lang="en-US" altLang="ja-JP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をつける</a:t>
            </a:r>
            <a:endParaRPr lang="en-US" altLang="ja-JP" sz="18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線形回帰で88歳の歯周病の歯の本数を予測する">
            <a:extLst>
              <a:ext uri="{FF2B5EF4-FFF2-40B4-BE49-F238E27FC236}">
                <a16:creationId xmlns:a16="http://schemas.microsoft.com/office/drawing/2014/main" id="{DBFE8D78-17C6-BA07-A75B-BE2659E31748}"/>
              </a:ext>
            </a:extLst>
          </p:cNvPr>
          <p:cNvSpPr txBox="1"/>
          <p:nvPr/>
        </p:nvSpPr>
        <p:spPr>
          <a:xfrm>
            <a:off x="241697" y="17372"/>
            <a:ext cx="2192908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</a:t>
            </a:r>
            <a:endParaRPr sz="2800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839F8D4C-5BDB-CD3B-E265-983372EC6CD6}"/>
              </a:ext>
            </a:extLst>
          </p:cNvPr>
          <p:cNvSpPr/>
          <p:nvPr/>
        </p:nvSpPr>
        <p:spPr>
          <a:xfrm>
            <a:off x="649644" y="2854434"/>
            <a:ext cx="294968" cy="294968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角丸四角形">
            <a:extLst>
              <a:ext uri="{FF2B5EF4-FFF2-40B4-BE49-F238E27FC236}">
                <a16:creationId xmlns:a16="http://schemas.microsoft.com/office/drawing/2014/main" id="{7A9C6491-3891-6868-F7C3-A6C3D283076B}"/>
              </a:ext>
            </a:extLst>
          </p:cNvPr>
          <p:cNvSpPr/>
          <p:nvPr/>
        </p:nvSpPr>
        <p:spPr>
          <a:xfrm>
            <a:off x="2551264" y="4163870"/>
            <a:ext cx="962978" cy="761326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8" name="学習済み…">
            <a:extLst>
              <a:ext uri="{FF2B5EF4-FFF2-40B4-BE49-F238E27FC236}">
                <a16:creationId xmlns:a16="http://schemas.microsoft.com/office/drawing/2014/main" id="{4F961476-1EF8-FA0C-0A25-2EA37E47446D}"/>
              </a:ext>
            </a:extLst>
          </p:cNvPr>
          <p:cNvSpPr txBox="1"/>
          <p:nvPr/>
        </p:nvSpPr>
        <p:spPr>
          <a:xfrm>
            <a:off x="2609560" y="4270298"/>
            <a:ext cx="846386" cy="5232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200"/>
            </a:pPr>
            <a:r>
              <a:rPr sz="1575" err="1"/>
              <a:t>学習済み</a:t>
            </a:r>
            <a:endParaRPr sz="1575"/>
          </a:p>
          <a:p>
            <a:pPr>
              <a:defRPr sz="4200"/>
            </a:pPr>
            <a:r>
              <a:rPr sz="1575" err="1"/>
              <a:t>モデル</a:t>
            </a:r>
            <a:endParaRPr sz="1575"/>
          </a:p>
        </p:txBody>
      </p:sp>
      <p:sp>
        <p:nvSpPr>
          <p:cNvPr id="21" name="角丸四角形">
            <a:extLst>
              <a:ext uri="{FF2B5EF4-FFF2-40B4-BE49-F238E27FC236}">
                <a16:creationId xmlns:a16="http://schemas.microsoft.com/office/drawing/2014/main" id="{B8BEAEBE-4D04-5246-9EB6-B8FD7DC5C43E}"/>
              </a:ext>
            </a:extLst>
          </p:cNvPr>
          <p:cNvSpPr/>
          <p:nvPr/>
        </p:nvSpPr>
        <p:spPr>
          <a:xfrm>
            <a:off x="4259381" y="4151245"/>
            <a:ext cx="1252919" cy="761326"/>
          </a:xfrm>
          <a:prstGeom prst="roundRect">
            <a:avLst>
              <a:gd name="adj" fmla="val 15000"/>
            </a:avLst>
          </a:prstGeom>
          <a:solidFill>
            <a:schemeClr val="accent5">
              <a:hueOff val="-82419"/>
              <a:satOff val="-9513"/>
              <a:lumOff val="-16343"/>
              <a:alpha val="5887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4" name="正解の予測">
            <a:extLst>
              <a:ext uri="{FF2B5EF4-FFF2-40B4-BE49-F238E27FC236}">
                <a16:creationId xmlns:a16="http://schemas.microsoft.com/office/drawing/2014/main" id="{FC326473-BF4F-F4F9-7B86-1601D5D1BBE0}"/>
              </a:ext>
            </a:extLst>
          </p:cNvPr>
          <p:cNvSpPr txBox="1"/>
          <p:nvPr/>
        </p:nvSpPr>
        <p:spPr>
          <a:xfrm>
            <a:off x="4386470" y="4404110"/>
            <a:ext cx="1048364" cy="2808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/>
            </a:lvl1pPr>
          </a:lstStyle>
          <a:p>
            <a:r>
              <a:rPr sz="1575" err="1"/>
              <a:t>正解の予測</a:t>
            </a:r>
            <a:endParaRPr sz="1575"/>
          </a:p>
        </p:txBody>
      </p:sp>
      <p:sp>
        <p:nvSpPr>
          <p:cNvPr id="25" name="矢印">
            <a:extLst>
              <a:ext uri="{FF2B5EF4-FFF2-40B4-BE49-F238E27FC236}">
                <a16:creationId xmlns:a16="http://schemas.microsoft.com/office/drawing/2014/main" id="{B27EF496-443A-0F96-140D-F300BA8E3166}"/>
              </a:ext>
            </a:extLst>
          </p:cNvPr>
          <p:cNvSpPr/>
          <p:nvPr/>
        </p:nvSpPr>
        <p:spPr>
          <a:xfrm>
            <a:off x="3625781" y="4311854"/>
            <a:ext cx="522061" cy="425238"/>
          </a:xfrm>
          <a:prstGeom prst="rightArrow">
            <a:avLst>
              <a:gd name="adj1" fmla="val 31663"/>
              <a:gd name="adj2" fmla="val 55401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740BB71-2F8E-D674-A843-B6F4031653B7}"/>
              </a:ext>
            </a:extLst>
          </p:cNvPr>
          <p:cNvSpPr txBox="1"/>
          <p:nvPr/>
        </p:nvSpPr>
        <p:spPr>
          <a:xfrm>
            <a:off x="3591380" y="3792443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STEP5: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予測</a:t>
            </a:r>
          </a:p>
        </p:txBody>
      </p:sp>
      <p:sp>
        <p:nvSpPr>
          <p:cNvPr id="28" name="矢印">
            <a:extLst>
              <a:ext uri="{FF2B5EF4-FFF2-40B4-BE49-F238E27FC236}">
                <a16:creationId xmlns:a16="http://schemas.microsoft.com/office/drawing/2014/main" id="{297963E0-393F-A261-E1C5-2E855C86F2DB}"/>
              </a:ext>
            </a:extLst>
          </p:cNvPr>
          <p:cNvSpPr/>
          <p:nvPr/>
        </p:nvSpPr>
        <p:spPr>
          <a:xfrm rot="5400000">
            <a:off x="2898173" y="3797620"/>
            <a:ext cx="302255" cy="425238"/>
          </a:xfrm>
          <a:prstGeom prst="rightArrow">
            <a:avLst>
              <a:gd name="adj1" fmla="val 31663"/>
              <a:gd name="adj2" fmla="val 55401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pic>
        <p:nvPicPr>
          <p:cNvPr id="29" name="図 28" descr="建物, 座る, 記号, 立つ が含まれている画像&#10;&#10;自動的に生成された説明">
            <a:extLst>
              <a:ext uri="{FF2B5EF4-FFF2-40B4-BE49-F238E27FC236}">
                <a16:creationId xmlns:a16="http://schemas.microsoft.com/office/drawing/2014/main" id="{23497021-290B-A52F-C552-B91AA61CD4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9141" y="3203887"/>
            <a:ext cx="240317" cy="616920"/>
          </a:xfrm>
          <a:prstGeom prst="rect">
            <a:avLst/>
          </a:prstGeom>
        </p:spPr>
      </p:pic>
      <p:sp>
        <p:nvSpPr>
          <p:cNvPr id="31" name="角丸四角形吹き出し 30">
            <a:extLst>
              <a:ext uri="{FF2B5EF4-FFF2-40B4-BE49-F238E27FC236}">
                <a16:creationId xmlns:a16="http://schemas.microsoft.com/office/drawing/2014/main" id="{DBA70334-CA66-4196-41D3-6EE9ACAD5844}"/>
              </a:ext>
            </a:extLst>
          </p:cNvPr>
          <p:cNvSpPr/>
          <p:nvPr/>
        </p:nvSpPr>
        <p:spPr>
          <a:xfrm>
            <a:off x="1021750" y="3399161"/>
            <a:ext cx="1683072" cy="340519"/>
          </a:xfrm>
          <a:prstGeom prst="wedgeRoundRectCallout">
            <a:avLst>
              <a:gd name="adj1" fmla="val 61450"/>
              <a:gd name="adj2" fmla="val 8669"/>
              <a:gd name="adj3" fmla="val 16667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ヒラギノ角ゴ ProN W3"/>
              </a:rPr>
              <a:t>BMI=20</a:t>
            </a:r>
            <a:endParaRPr kumimoji="0" lang="ja-JP" altLang="en-US" sz="2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  <a:sym typeface="ヒラギノ角ゴ ProN W3"/>
            </a:endParaRPr>
          </a:p>
        </p:txBody>
      </p:sp>
      <p:pic>
        <p:nvPicPr>
          <p:cNvPr id="32" name="図 31" descr="建物, 座る, 記号, 立つ が含まれている画像&#10;&#10;自動的に生成された説明">
            <a:extLst>
              <a:ext uri="{FF2B5EF4-FFF2-40B4-BE49-F238E27FC236}">
                <a16:creationId xmlns:a16="http://schemas.microsoft.com/office/drawing/2014/main" id="{B901AF2E-276F-A569-8CD5-48DD442ECF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9185" y="3493594"/>
            <a:ext cx="240317" cy="616920"/>
          </a:xfrm>
          <a:prstGeom prst="rect">
            <a:avLst/>
          </a:prstGeom>
        </p:spPr>
      </p:pic>
      <p:sp>
        <p:nvSpPr>
          <p:cNvPr id="33" name="角丸四角形吹き出し 32">
            <a:extLst>
              <a:ext uri="{FF2B5EF4-FFF2-40B4-BE49-F238E27FC236}">
                <a16:creationId xmlns:a16="http://schemas.microsoft.com/office/drawing/2014/main" id="{DC3686CB-74A7-6351-5DD0-CBA19D8355CA}"/>
              </a:ext>
            </a:extLst>
          </p:cNvPr>
          <p:cNvSpPr/>
          <p:nvPr/>
        </p:nvSpPr>
        <p:spPr>
          <a:xfrm>
            <a:off x="5847757" y="3537194"/>
            <a:ext cx="1683072" cy="340519"/>
          </a:xfrm>
          <a:prstGeom prst="wedgeRoundRectCallout">
            <a:avLst>
              <a:gd name="adj1" fmla="val -68528"/>
              <a:gd name="adj2" fmla="val 32463"/>
              <a:gd name="adj3" fmla="val 16667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ヒラギノ角ゴ ProN W3"/>
              </a:rPr>
              <a:t>target ??</a:t>
            </a:r>
            <a:endParaRPr kumimoji="0" lang="ja-JP" altLang="en-US" sz="2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217471839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" name="①学習モデルの選択…">
            <a:extLst>
              <a:ext uri="{FF2B5EF4-FFF2-40B4-BE49-F238E27FC236}">
                <a16:creationId xmlns:a16="http://schemas.microsoft.com/office/drawing/2014/main" id="{7F7BC8A7-0E80-8170-6381-1D68058FC5ED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</a:rPr>
              <a:t>STEP0</a:t>
            </a:r>
            <a:r>
              <a:rPr lang="en-US" sz="120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STEP4：傾きと切片</a:t>
            </a:r>
            <a:r>
              <a:rPr lang="ja-JP" altLang="en-US" sz="1200">
                <a:solidFill>
                  <a:schemeClr val="tx1"/>
                </a:solidFill>
              </a:rPr>
              <a:t>を求める</a:t>
            </a:r>
            <a:endParaRPr lang="en-US" altLang="ja-JP" sz="120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>
                <a:solidFill>
                  <a:srgbClr val="FF0000"/>
                </a:solidFill>
              </a:rPr>
              <a:t>STEP5</a:t>
            </a:r>
            <a:r>
              <a:rPr lang="ja-JP" altLang="en-US" sz="1200">
                <a:solidFill>
                  <a:srgbClr val="FF0000"/>
                </a:solidFill>
              </a:rPr>
              <a:t>：予測を行う</a:t>
            </a:r>
            <a:endParaRPr lang="en-US" altLang="ja-JP" sz="1200">
              <a:solidFill>
                <a:srgbClr val="FF0000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/>
              <a:t>STEP6</a:t>
            </a:r>
            <a:r>
              <a:rPr lang="ja-JP" altLang="en-US" sz="1200"/>
              <a:t>：モデルの評価</a:t>
            </a:r>
            <a:endParaRPr sz="1200"/>
          </a:p>
        </p:txBody>
      </p:sp>
      <p:sp>
        <p:nvSpPr>
          <p:cNvPr id="6" name="①学習モデルの選択(今回は線形回帰)…">
            <a:extLst>
              <a:ext uri="{FF2B5EF4-FFF2-40B4-BE49-F238E27FC236}">
                <a16:creationId xmlns:a16="http://schemas.microsoft.com/office/drawing/2014/main" id="{9D9D0E42-D845-8AF0-1065-0EADBCA780E2}"/>
              </a:ext>
            </a:extLst>
          </p:cNvPr>
          <p:cNvSpPr txBox="1"/>
          <p:nvPr/>
        </p:nvSpPr>
        <p:spPr>
          <a:xfrm>
            <a:off x="-1" y="530954"/>
            <a:ext cx="4386471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5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</a:t>
            </a:r>
            <a:r>
              <a:rPr lang="en-US" sz="2000" b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正解値</a:t>
            </a:r>
            <a:r>
              <a:rPr lang="ja-JP" altLang="en-US" sz="2000" b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の予測</a:t>
            </a:r>
            <a:endParaRPr lang="en-US" altLang="ja-JP" sz="2000" b="1">
              <a:solidFill>
                <a:schemeClr val="tx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11" name="線形回帰で88歳の歯周病の歯の本数を予測する">
            <a:extLst>
              <a:ext uri="{FF2B5EF4-FFF2-40B4-BE49-F238E27FC236}">
                <a16:creationId xmlns:a16="http://schemas.microsoft.com/office/drawing/2014/main" id="{DBFE8D78-17C6-BA07-A75B-BE2659E31748}"/>
              </a:ext>
            </a:extLst>
          </p:cNvPr>
          <p:cNvSpPr txBox="1"/>
          <p:nvPr/>
        </p:nvSpPr>
        <p:spPr>
          <a:xfrm>
            <a:off x="241697" y="17372"/>
            <a:ext cx="2192908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</a:t>
            </a:r>
            <a:endParaRPr sz="28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9D7BB9F-B1EB-4513-B083-D24D00734D7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77071" y="4751314"/>
            <a:ext cx="227627" cy="241092"/>
          </a:xfrm>
        </p:spPr>
        <p:txBody>
          <a:bodyPr/>
          <a:lstStyle/>
          <a:p>
            <a:fld id="{86CB4B4D-7CA3-9044-876B-883B54F8677D}" type="slidenum">
              <a:rPr lang="en-US" altLang="ja-JP" smtClean="0"/>
              <a:t>25</a:t>
            </a:fld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E13192E-5187-1FB6-7524-F20E365438CB}"/>
              </a:ext>
            </a:extLst>
          </p:cNvPr>
          <p:cNvSpPr/>
          <p:nvPr/>
        </p:nvSpPr>
        <p:spPr>
          <a:xfrm>
            <a:off x="439862" y="2876260"/>
            <a:ext cx="4795491" cy="498622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00" tIns="94500" rIns="108000" bIns="94500" numCol="1" spcCol="38100" rtlCol="0" anchor="ctr">
            <a:spAutoFit/>
          </a:bodyPr>
          <a:lstStyle/>
          <a:p>
            <a:pPr marL="155972" indent="-20241" algn="l"/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pre.shape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>
                <a:solidFill>
                  <a:srgbClr val="00B050"/>
                </a:solidFill>
                <a:latin typeface="Courier New" panose="02070309020205020404" pitchFamily="49" charset="0"/>
              </a:rPr>
              <a:t>#</a:t>
            </a:r>
            <a:r>
              <a:rPr lang="ja-JP" altLang="en-US" sz="2000" b="1">
                <a:solidFill>
                  <a:srgbClr val="00B050"/>
                </a:solidFill>
                <a:latin typeface="Courier New" panose="02070309020205020404" pitchFamily="49" charset="0"/>
              </a:rPr>
              <a:t>データの配列構造を出力</a:t>
            </a:r>
            <a:endParaRPr lang="en" altLang="ja-JP" sz="2000" b="1">
              <a:solidFill>
                <a:srgbClr val="00B050"/>
              </a:solidFill>
              <a:latin typeface="Courier New" panose="02070309020205020404" pitchFamily="49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A9128BB-2129-B8B2-FF89-9D2826E1F335}"/>
              </a:ext>
            </a:extLst>
          </p:cNvPr>
          <p:cNvSpPr txBox="1"/>
          <p:nvPr/>
        </p:nvSpPr>
        <p:spPr>
          <a:xfrm>
            <a:off x="5756701" y="2822675"/>
            <a:ext cx="2470157" cy="5001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ja-JP" sz="2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(1,1)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C51EA87-2EF4-0781-50D6-C77ADA00262E}"/>
              </a:ext>
            </a:extLst>
          </p:cNvPr>
          <p:cNvSpPr/>
          <p:nvPr/>
        </p:nvSpPr>
        <p:spPr>
          <a:xfrm>
            <a:off x="439863" y="3777987"/>
            <a:ext cx="3969100" cy="498622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00" tIns="94500" rIns="108000" bIns="94500" numCol="1" spcCol="38100" rtlCol="0" anchor="ctr">
            <a:spAutoFit/>
          </a:bodyPr>
          <a:lstStyle/>
          <a:p>
            <a:pPr marL="155972" indent="-20241" algn="l"/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type(pre)</a:t>
            </a:r>
            <a:r>
              <a:rPr lang="en" altLang="ja-JP" sz="2000" b="1">
                <a:solidFill>
                  <a:srgbClr val="00B050"/>
                </a:solidFill>
                <a:latin typeface="Courier New" panose="02070309020205020404" pitchFamily="49" charset="0"/>
              </a:rPr>
              <a:t>#</a:t>
            </a:r>
            <a:r>
              <a:rPr lang="ja-JP" altLang="en-US" sz="2000" b="1">
                <a:solidFill>
                  <a:srgbClr val="00B050"/>
                </a:solidFill>
                <a:latin typeface="Courier New" panose="02070309020205020404" pitchFamily="49" charset="0"/>
              </a:rPr>
              <a:t>データの型を出力</a:t>
            </a:r>
            <a:endParaRPr lang="en" altLang="ja-JP" sz="2000" b="1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1FF1CAF-40EC-F0AA-7F65-74A5FCC6651F}"/>
              </a:ext>
            </a:extLst>
          </p:cNvPr>
          <p:cNvSpPr txBox="1"/>
          <p:nvPr/>
        </p:nvSpPr>
        <p:spPr>
          <a:xfrm>
            <a:off x="4952973" y="3805312"/>
            <a:ext cx="3951725" cy="453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ja-JP" sz="18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pandas.core.frame.DataFrame</a:t>
            </a:r>
            <a:endParaRPr lang="en-US" altLang="ja-JP" sz="18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8B5C084-16D7-2CA1-1ABD-9E2AA9360F0C}"/>
              </a:ext>
            </a:extLst>
          </p:cNvPr>
          <p:cNvSpPr txBox="1"/>
          <p:nvPr/>
        </p:nvSpPr>
        <p:spPr>
          <a:xfrm>
            <a:off x="5407465" y="3340447"/>
            <a:ext cx="2643352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行</a:t>
            </a:r>
            <a:r>
              <a:rPr kumimoji="0" lang="en-US" altLang="ja-JP" sz="16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列の</a:t>
            </a:r>
            <a:r>
              <a:rPr kumimoji="0" lang="en-US" altLang="ja-JP" sz="16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2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次元配列</a:t>
            </a:r>
            <a:r>
              <a:rPr kumimoji="0" lang="en-US" altLang="ja-JP" sz="16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行列</a:t>
            </a:r>
            <a:r>
              <a:rPr kumimoji="0" lang="en-US" altLang="ja-JP" sz="16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206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0B7EF5CD-E7B8-3907-1C4D-AFCE4A988557}"/>
              </a:ext>
            </a:extLst>
          </p:cNvPr>
          <p:cNvSpPr/>
          <p:nvPr/>
        </p:nvSpPr>
        <p:spPr>
          <a:xfrm>
            <a:off x="5235354" y="2945571"/>
            <a:ext cx="344223" cy="36000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8" name="右矢印 17">
            <a:extLst>
              <a:ext uri="{FF2B5EF4-FFF2-40B4-BE49-F238E27FC236}">
                <a16:creationId xmlns:a16="http://schemas.microsoft.com/office/drawing/2014/main" id="{C6720712-7C59-DEBF-B14E-706F4BBD0818}"/>
              </a:ext>
            </a:extLst>
          </p:cNvPr>
          <p:cNvSpPr/>
          <p:nvPr/>
        </p:nvSpPr>
        <p:spPr>
          <a:xfrm>
            <a:off x="4481680" y="3874998"/>
            <a:ext cx="344223" cy="36000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40886D0-A7FC-70CE-06E1-48DF3F1B16BA}"/>
              </a:ext>
            </a:extLst>
          </p:cNvPr>
          <p:cNvSpPr/>
          <p:nvPr/>
        </p:nvSpPr>
        <p:spPr>
          <a:xfrm>
            <a:off x="7357046" y="3879970"/>
            <a:ext cx="1442148" cy="351050"/>
          </a:xfrm>
          <a:prstGeom prst="rect">
            <a:avLst/>
          </a:prstGeom>
          <a:noFill/>
          <a:ln w="2222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5B897BE-11DA-7313-DC10-A088B5C55DF4}"/>
              </a:ext>
            </a:extLst>
          </p:cNvPr>
          <p:cNvSpPr/>
          <p:nvPr/>
        </p:nvSpPr>
        <p:spPr>
          <a:xfrm>
            <a:off x="439863" y="1989086"/>
            <a:ext cx="2906617" cy="498622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00" tIns="94500" rIns="108000" bIns="94500" numCol="1" spcCol="38100" rtlCol="0" anchor="ctr">
            <a:spAutoFit/>
          </a:bodyPr>
          <a:lstStyle/>
          <a:p>
            <a:pPr marL="155972" indent="-20241" algn="l"/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pre </a:t>
            </a:r>
            <a:r>
              <a:rPr lang="en" altLang="ja-JP" sz="2000" b="1">
                <a:solidFill>
                  <a:srgbClr val="00B050"/>
                </a:solidFill>
                <a:latin typeface="Courier New" panose="02070309020205020404" pitchFamily="49" charset="0"/>
              </a:rPr>
              <a:t>#</a:t>
            </a:r>
            <a:r>
              <a:rPr lang="ja-JP" altLang="en-US" sz="2000" b="1">
                <a:solidFill>
                  <a:srgbClr val="00B050"/>
                </a:solidFill>
                <a:latin typeface="Courier New" panose="02070309020205020404" pitchFamily="49" charset="0"/>
              </a:rPr>
              <a:t>データを出力</a:t>
            </a:r>
            <a:endParaRPr lang="en" altLang="ja-JP" sz="2000" b="1">
              <a:solidFill>
                <a:srgbClr val="00B050"/>
              </a:solidFill>
              <a:latin typeface="Courier New" panose="02070309020205020404" pitchFamily="49" charset="0"/>
            </a:endParaRPr>
          </a:p>
        </p:txBody>
      </p:sp>
      <p:pic>
        <p:nvPicPr>
          <p:cNvPr id="22" name="図 21" descr="グラフ, 散布図&#10;&#10;自動的に生成された説明">
            <a:extLst>
              <a:ext uri="{FF2B5EF4-FFF2-40B4-BE49-F238E27FC236}">
                <a16:creationId xmlns:a16="http://schemas.microsoft.com/office/drawing/2014/main" id="{28F059C0-DD6E-E2A6-1448-23DD7AEF47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4278" y="1562663"/>
            <a:ext cx="1171076" cy="1062415"/>
          </a:xfrm>
          <a:prstGeom prst="rect">
            <a:avLst/>
          </a:prstGeom>
        </p:spPr>
      </p:pic>
      <p:sp>
        <p:nvSpPr>
          <p:cNvPr id="23" name="右矢印 22">
            <a:extLst>
              <a:ext uri="{FF2B5EF4-FFF2-40B4-BE49-F238E27FC236}">
                <a16:creationId xmlns:a16="http://schemas.microsoft.com/office/drawing/2014/main" id="{DC6F79C7-609C-DC88-1488-0A7588D8E570}"/>
              </a:ext>
            </a:extLst>
          </p:cNvPr>
          <p:cNvSpPr/>
          <p:nvPr/>
        </p:nvSpPr>
        <p:spPr>
          <a:xfrm>
            <a:off x="3540776" y="2010575"/>
            <a:ext cx="330542" cy="455644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526B911-7239-D7B8-6B29-41794112FB1A}"/>
              </a:ext>
            </a:extLst>
          </p:cNvPr>
          <p:cNvSpPr txBox="1"/>
          <p:nvPr/>
        </p:nvSpPr>
        <p:spPr>
          <a:xfrm>
            <a:off x="204940" y="1186129"/>
            <a:ext cx="5265334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/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9-7</a:t>
            </a:r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　作成した</a:t>
            </a:r>
            <a:r>
              <a:rPr lang="en-US" altLang="ja-JP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pre</a:t>
            </a:r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のデータを確認</a:t>
            </a:r>
          </a:p>
        </p:txBody>
      </p:sp>
    </p:spTree>
    <p:extLst>
      <p:ext uri="{BB962C8B-B14F-4D97-AF65-F5344CB8AC3E}">
        <p14:creationId xmlns:p14="http://schemas.microsoft.com/office/powerpoint/2010/main" val="287598907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9035A1C-ACA5-ED17-75E9-F04A6D089100}"/>
              </a:ext>
            </a:extLst>
          </p:cNvPr>
          <p:cNvSpPr txBox="1"/>
          <p:nvPr/>
        </p:nvSpPr>
        <p:spPr>
          <a:xfrm>
            <a:off x="607953" y="1654396"/>
            <a:ext cx="7316847" cy="469359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tIns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" altLang="ja-JP" sz="20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" altLang="ja-JP" sz="20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model_bmi.predict</a:t>
            </a:r>
            <a:r>
              <a:rPr lang="en" altLang="ja-JP" sz="2000" b="1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pre</a:t>
            </a:r>
            <a:r>
              <a:rPr lang="en" altLang="ja-JP" sz="2000" b="1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  <a:r>
              <a:rPr lang="en" altLang="ja-JP" sz="20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A182625-2CC9-87EF-EF6B-24ABA74C441A}"/>
              </a:ext>
            </a:extLst>
          </p:cNvPr>
          <p:cNvSpPr txBox="1"/>
          <p:nvPr/>
        </p:nvSpPr>
        <p:spPr>
          <a:xfrm>
            <a:off x="486931" y="4082073"/>
            <a:ext cx="7437869" cy="823302"/>
          </a:xfrm>
          <a:prstGeom prst="rect">
            <a:avLst/>
          </a:prstGeom>
          <a:noFill/>
          <a:ln w="22225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19050" rIns="19050" bIns="19050" numCol="1" spcCol="38100" rtlCol="0" anchor="ctr">
            <a:spAutoFit/>
          </a:bodyPr>
          <a:lstStyle/>
          <a:p>
            <a:pPr marL="584597" indent="-584597" algn="l">
              <a:lnSpc>
                <a:spcPct val="150000"/>
              </a:lnSpc>
            </a:pPr>
            <a:r>
              <a:rPr lang="en-US" altLang="ja-JP" sz="1600"/>
              <a:t>STEP4</a:t>
            </a:r>
            <a:r>
              <a:rPr lang="ja-JP" altLang="en-US" sz="1600"/>
              <a:t>で求めた回帰式に</a:t>
            </a:r>
            <a:r>
              <a:rPr lang="en-US" altLang="ja-JP" sz="1600" err="1"/>
              <a:t>bmi</a:t>
            </a:r>
            <a:r>
              <a:rPr lang="en-US" altLang="ja-JP" sz="1600"/>
              <a:t>=20</a:t>
            </a:r>
            <a:r>
              <a:rPr lang="ja-JP" altLang="en-US" sz="1600"/>
              <a:t>を代入する</a:t>
            </a:r>
            <a:endParaRPr lang="en-US" altLang="ja-JP" sz="1600"/>
          </a:p>
          <a:p>
            <a:pPr marL="584597" indent="-584597" algn="l">
              <a:lnSpc>
                <a:spcPct val="150000"/>
              </a:lnSpc>
            </a:pPr>
            <a:r>
              <a:rPr lang="en-US" altLang="ja-JP" sz="1800">
                <a:solidFill>
                  <a:srgbClr val="0070C0"/>
                </a:solidFill>
              </a:rPr>
              <a:t>y = -117.77336657 + (10.2331787 × 20 ) = </a:t>
            </a:r>
            <a:r>
              <a:rPr lang="en-US" altLang="ja-JP" sz="1800" u="sng">
                <a:solidFill>
                  <a:srgbClr val="0070C0"/>
                </a:solidFill>
              </a:rPr>
              <a:t>86.88919084</a:t>
            </a:r>
          </a:p>
        </p:txBody>
      </p:sp>
      <p:sp>
        <p:nvSpPr>
          <p:cNvPr id="5" name="①学習モデルの選択…">
            <a:extLst>
              <a:ext uri="{FF2B5EF4-FFF2-40B4-BE49-F238E27FC236}">
                <a16:creationId xmlns:a16="http://schemas.microsoft.com/office/drawing/2014/main" id="{7F7BC8A7-0E80-8170-6381-1D68058FC5ED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</a:rPr>
              <a:t>STEP0</a:t>
            </a:r>
            <a:r>
              <a:rPr lang="en-US" sz="120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STEP4：傾きと切片</a:t>
            </a:r>
            <a:r>
              <a:rPr lang="ja-JP" altLang="en-US" sz="1200">
                <a:solidFill>
                  <a:schemeClr val="tx1"/>
                </a:solidFill>
              </a:rPr>
              <a:t>を求める</a:t>
            </a:r>
            <a:endParaRPr lang="en-US" altLang="ja-JP" sz="120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>
                <a:solidFill>
                  <a:srgbClr val="FF0000"/>
                </a:solidFill>
              </a:rPr>
              <a:t>STEP5</a:t>
            </a:r>
            <a:r>
              <a:rPr lang="ja-JP" altLang="en-US" sz="1200">
                <a:solidFill>
                  <a:srgbClr val="FF0000"/>
                </a:solidFill>
              </a:rPr>
              <a:t>：予測を行う</a:t>
            </a:r>
            <a:endParaRPr lang="en-US" altLang="ja-JP" sz="1200">
              <a:solidFill>
                <a:srgbClr val="FF0000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/>
              <a:t>STEP6</a:t>
            </a:r>
            <a:r>
              <a:rPr lang="ja-JP" altLang="en-US" sz="1200"/>
              <a:t>：モデルの評価</a:t>
            </a:r>
            <a:endParaRPr sz="1200"/>
          </a:p>
        </p:txBody>
      </p:sp>
      <p:sp>
        <p:nvSpPr>
          <p:cNvPr id="6" name="①学習モデルの選択(今回は線形回帰)…">
            <a:extLst>
              <a:ext uri="{FF2B5EF4-FFF2-40B4-BE49-F238E27FC236}">
                <a16:creationId xmlns:a16="http://schemas.microsoft.com/office/drawing/2014/main" id="{9D9D0E42-D845-8AF0-1065-0EADBCA780E2}"/>
              </a:ext>
            </a:extLst>
          </p:cNvPr>
          <p:cNvSpPr txBox="1"/>
          <p:nvPr/>
        </p:nvSpPr>
        <p:spPr>
          <a:xfrm>
            <a:off x="-1" y="530954"/>
            <a:ext cx="4386471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5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</a:t>
            </a:r>
            <a:r>
              <a:rPr lang="en-US" sz="2000" b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正解値</a:t>
            </a:r>
            <a:r>
              <a:rPr lang="ja-JP" altLang="en-US" sz="2000" b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の予測</a:t>
            </a:r>
            <a:endParaRPr lang="en-US" altLang="ja-JP" sz="2000" b="1">
              <a:solidFill>
                <a:schemeClr val="tx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967DCFC-1F8B-F094-428B-FF3F561C8AA8}"/>
              </a:ext>
            </a:extLst>
          </p:cNvPr>
          <p:cNvSpPr txBox="1"/>
          <p:nvPr/>
        </p:nvSpPr>
        <p:spPr>
          <a:xfrm>
            <a:off x="1100061" y="2190281"/>
            <a:ext cx="286777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2400" b="1" i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[86.88919084]</a:t>
            </a:r>
            <a:endParaRPr kumimoji="0" lang="ja-JP" altLang="en-US" sz="2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52D2962-0FB9-E111-6C96-1CB05334A44F}"/>
              </a:ext>
            </a:extLst>
          </p:cNvPr>
          <p:cNvSpPr txBox="1"/>
          <p:nvPr/>
        </p:nvSpPr>
        <p:spPr>
          <a:xfrm>
            <a:off x="606392" y="2630587"/>
            <a:ext cx="8154082" cy="13490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algn="l" defTabSz="8255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ja-JP" sz="1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ja-JP" altLang="en-US" sz="1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モデル名</a:t>
            </a:r>
            <a:r>
              <a:rPr lang="en-US" altLang="ja-JP" sz="1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).predict(pre)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で</a:t>
            </a:r>
            <a:r>
              <a:rPr kumimoji="0" lang="en-US" altLang="ja-JP" sz="18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model_bmi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の学習済みモデルの</a:t>
            </a:r>
            <a:r>
              <a:rPr lang="en-US" altLang="ja-JP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に</a:t>
            </a:r>
            <a:r>
              <a:rPr lang="en-US" altLang="ja-JP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を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代入し、</a:t>
            </a:r>
            <a:r>
              <a:rPr kumimoji="0" lang="en-US" altLang="ja-JP" sz="1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y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の値を求める</a:t>
            </a:r>
            <a:endParaRPr lang="en-US" altLang="ja-JP" sz="18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 defTabSz="825500">
              <a:lnSpc>
                <a:spcPct val="150000"/>
              </a:lnSpc>
              <a:buFont typeface="Wingdings" pitchFamily="2" charset="2"/>
              <a:buChar char="l"/>
            </a:pPr>
            <a:r>
              <a:rPr kumimoji="0" lang="en-US" altLang="ja-JP" sz="1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print()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で結果を出力する</a:t>
            </a:r>
            <a:endParaRPr kumimoji="0" lang="en-US" altLang="ja-JP" sz="18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11" name="線形回帰で88歳の歯周病の歯の本数を予測する">
            <a:extLst>
              <a:ext uri="{FF2B5EF4-FFF2-40B4-BE49-F238E27FC236}">
                <a16:creationId xmlns:a16="http://schemas.microsoft.com/office/drawing/2014/main" id="{DBFE8D78-17C6-BA07-A75B-BE2659E31748}"/>
              </a:ext>
            </a:extLst>
          </p:cNvPr>
          <p:cNvSpPr txBox="1"/>
          <p:nvPr/>
        </p:nvSpPr>
        <p:spPr>
          <a:xfrm>
            <a:off x="241697" y="17372"/>
            <a:ext cx="2192908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</a:t>
            </a:r>
            <a:endParaRPr sz="28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9D7BB9F-B1EB-4513-B083-D24D00734D7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26</a:t>
            </a:fld>
            <a:endParaRPr lang="ja-JP" altLang="en-US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4896B8D6-278D-0AE2-0F19-2C20E8FB2F8B}"/>
              </a:ext>
            </a:extLst>
          </p:cNvPr>
          <p:cNvSpPr/>
          <p:nvPr/>
        </p:nvSpPr>
        <p:spPr>
          <a:xfrm>
            <a:off x="805093" y="2332834"/>
            <a:ext cx="294968" cy="294968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4174E70-848C-11A6-4753-F638AD16D20E}"/>
              </a:ext>
            </a:extLst>
          </p:cNvPr>
          <p:cNvSpPr txBox="1"/>
          <p:nvPr/>
        </p:nvSpPr>
        <p:spPr>
          <a:xfrm>
            <a:off x="335788" y="1176416"/>
            <a:ext cx="5265334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/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9-8</a:t>
            </a:r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　新しい</a:t>
            </a:r>
            <a:r>
              <a:rPr lang="en-US" altLang="ja-JP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x</a:t>
            </a:r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の値</a:t>
            </a:r>
            <a:r>
              <a:rPr lang="en-US" altLang="ja-JP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(pre)</a:t>
            </a:r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で正解値の予測</a:t>
            </a:r>
          </a:p>
        </p:txBody>
      </p:sp>
      <p:sp>
        <p:nvSpPr>
          <p:cNvPr id="2" name="右矢印 1">
            <a:extLst>
              <a:ext uri="{FF2B5EF4-FFF2-40B4-BE49-F238E27FC236}">
                <a16:creationId xmlns:a16="http://schemas.microsoft.com/office/drawing/2014/main" id="{6390AAC0-16AC-7825-2D36-4F9254CCB158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425866827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369541" y="1469928"/>
            <a:ext cx="7147275" cy="830997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135731" indent="20241" algn="l">
              <a:lnSpc>
                <a:spcPct val="150000"/>
              </a:lnSpc>
            </a:pP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plt.scatter</a:t>
            </a:r>
            <a:r>
              <a:rPr lang="en" altLang="ja-JP" sz="18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x_bmi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y_dm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, color=</a:t>
            </a:r>
            <a:r>
              <a:rPr lang="en" altLang="ja-JP" sz="1800" b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'black'</a:t>
            </a:r>
            <a:r>
              <a:rPr lang="en" altLang="ja-JP" sz="18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  <a:p>
            <a:pPr marL="135731" indent="20241" algn="l">
              <a:lnSpc>
                <a:spcPct val="150000"/>
              </a:lnSpc>
            </a:pP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plt.plot</a:t>
            </a:r>
            <a:r>
              <a:rPr lang="en" altLang="ja-JP" sz="18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x_bmi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model_bmi.predict</a:t>
            </a:r>
            <a:r>
              <a:rPr lang="en" altLang="ja-JP" sz="1800" b="1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x_bmi</a:t>
            </a:r>
            <a:r>
              <a:rPr lang="en" altLang="ja-JP" sz="1800" b="1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  <a:r>
              <a:rPr lang="en" altLang="ja-JP" sz="18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34BC374-56B3-0F72-736E-469010DCB0F6}"/>
              </a:ext>
            </a:extLst>
          </p:cNvPr>
          <p:cNvSpPr txBox="1"/>
          <p:nvPr/>
        </p:nvSpPr>
        <p:spPr>
          <a:xfrm>
            <a:off x="3611545" y="2571750"/>
            <a:ext cx="3160095" cy="284693"/>
          </a:xfrm>
          <a:prstGeom prst="rect">
            <a:avLst/>
          </a:prstGeom>
          <a:noFill/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marL="584597" indent="-584597" algn="l"/>
            <a:r>
              <a:rPr lang="en-US" altLang="ja-JP" sz="1600"/>
              <a:t>y = -117.77 + (10.23 × </a:t>
            </a:r>
            <a:r>
              <a:rPr lang="en-US" altLang="ja-JP" sz="1600">
                <a:solidFill>
                  <a:srgbClr val="00B050"/>
                </a:solidFill>
              </a:rPr>
              <a:t>BMI</a:t>
            </a:r>
            <a:r>
              <a:rPr lang="en-US" altLang="ja-JP" sz="1600"/>
              <a:t>)</a:t>
            </a:r>
            <a:endParaRPr lang="ja-JP" altLang="en-US" sz="16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9E37AA1-3C5D-E387-BF7C-DE27540867A5}"/>
              </a:ext>
            </a:extLst>
          </p:cNvPr>
          <p:cNvSpPr txBox="1"/>
          <p:nvPr/>
        </p:nvSpPr>
        <p:spPr>
          <a:xfrm>
            <a:off x="241697" y="1022406"/>
            <a:ext cx="6190432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/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9-9</a:t>
            </a:r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　散布図と</a:t>
            </a:r>
            <a:r>
              <a:rPr lang="ja-JP" altLang="en-US" sz="1800" b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回帰線</a:t>
            </a:r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を描出する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0F6225-3814-EC1C-C45B-293992CB9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560" y="2534248"/>
            <a:ext cx="3057329" cy="228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①学習モデルの選択…">
            <a:extLst>
              <a:ext uri="{FF2B5EF4-FFF2-40B4-BE49-F238E27FC236}">
                <a16:creationId xmlns:a16="http://schemas.microsoft.com/office/drawing/2014/main" id="{C6CE2A2A-BF7D-6640-863C-0AF69B14D52D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</a:rPr>
              <a:t>STEP0</a:t>
            </a:r>
            <a:r>
              <a:rPr lang="en-US" sz="120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STEP4：傾きと切片</a:t>
            </a:r>
            <a:r>
              <a:rPr lang="ja-JP" altLang="en-US" sz="1200">
                <a:solidFill>
                  <a:schemeClr val="tx1"/>
                </a:solidFill>
              </a:rPr>
              <a:t>を求める</a:t>
            </a:r>
            <a:endParaRPr lang="en-US" altLang="ja-JP" sz="120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>
                <a:solidFill>
                  <a:srgbClr val="FF0000"/>
                </a:solidFill>
              </a:rPr>
              <a:t>STEP5</a:t>
            </a:r>
            <a:r>
              <a:rPr lang="ja-JP" altLang="en-US" sz="1200">
                <a:solidFill>
                  <a:srgbClr val="FF0000"/>
                </a:solidFill>
              </a:rPr>
              <a:t>：予測を行う</a:t>
            </a:r>
            <a:endParaRPr lang="en-US" altLang="ja-JP" sz="1200">
              <a:solidFill>
                <a:srgbClr val="FF0000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/>
              <a:t>STEP6</a:t>
            </a:r>
            <a:r>
              <a:rPr lang="ja-JP" altLang="en-US" sz="1200"/>
              <a:t>：モデルの評価</a:t>
            </a:r>
            <a:endParaRPr sz="1200"/>
          </a:p>
        </p:txBody>
      </p:sp>
      <p:sp>
        <p:nvSpPr>
          <p:cNvPr id="9" name="①学習モデルの選択(今回は線形回帰)…">
            <a:extLst>
              <a:ext uri="{FF2B5EF4-FFF2-40B4-BE49-F238E27FC236}">
                <a16:creationId xmlns:a16="http://schemas.microsoft.com/office/drawing/2014/main" id="{8D3ABE80-0B3F-5D6D-A904-812D274DA4BF}"/>
              </a:ext>
            </a:extLst>
          </p:cNvPr>
          <p:cNvSpPr txBox="1"/>
          <p:nvPr/>
        </p:nvSpPr>
        <p:spPr>
          <a:xfrm>
            <a:off x="-1" y="530954"/>
            <a:ext cx="4386471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STEP5：</a:t>
            </a:r>
            <a:r>
              <a:rPr lang="ja-JP" altLang="en-US" sz="2000" b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プロット</a:t>
            </a:r>
            <a:endParaRPr lang="en-US" altLang="ja-JP" sz="2000" b="1">
              <a:solidFill>
                <a:schemeClr val="tx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12" name="線形回帰で88歳の歯周病の歯の本数を予測する">
            <a:extLst>
              <a:ext uri="{FF2B5EF4-FFF2-40B4-BE49-F238E27FC236}">
                <a16:creationId xmlns:a16="http://schemas.microsoft.com/office/drawing/2014/main" id="{CEA15B0C-D050-9C76-5C97-93276445D191}"/>
              </a:ext>
            </a:extLst>
          </p:cNvPr>
          <p:cNvSpPr txBox="1"/>
          <p:nvPr/>
        </p:nvSpPr>
        <p:spPr>
          <a:xfrm>
            <a:off x="241697" y="17372"/>
            <a:ext cx="2192908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</a:t>
            </a:r>
            <a:endParaRPr sz="280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303CCC0-9BF3-6B39-1D95-6F2AA3BA9AF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27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F6D44A3-BFDE-FED9-B00C-DF8EB56C0BF1}"/>
              </a:ext>
            </a:extLst>
          </p:cNvPr>
          <p:cNvSpPr txBox="1"/>
          <p:nvPr/>
        </p:nvSpPr>
        <p:spPr>
          <a:xfrm>
            <a:off x="3611545" y="3071984"/>
            <a:ext cx="5336619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● </a:t>
            </a:r>
            <a:r>
              <a:rPr kumimoji="0" lang="en-US" altLang="ja-JP" sz="1600" b="1" i="0" u="none" strike="noStrike" cap="none" spc="0" normalizeH="0" baseline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plt.plot</a:t>
            </a: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(</a:t>
            </a:r>
            <a:r>
              <a:rPr kumimoji="0" lang="en-US" altLang="ja-JP" sz="1600" b="1" i="0" u="none" strike="noStrike" cap="none" spc="0" normalizeH="0" baseline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x,y</a:t>
            </a: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)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で各点</a:t>
            </a:r>
            <a:r>
              <a:rPr lang="ja-JP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を実線で結ぶ線が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描出できる</a:t>
            </a:r>
            <a:endParaRPr kumimoji="0" lang="en-US" altLang="ja-JP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● </a:t>
            </a:r>
            <a:r>
              <a:rPr lang="ja-JP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回帰線の</a:t>
            </a:r>
            <a:r>
              <a:rPr lang="en-US" altLang="ja-JP" sz="1600" b="1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ja-JP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は実測値ではなく、モデルで予測された</a:t>
            </a:r>
            <a:r>
              <a:rPr lang="en-US" altLang="ja-JP" sz="1600" b="1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ja-JP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の値であるため、</a:t>
            </a:r>
            <a:r>
              <a:rPr lang="en-US" altLang="ja-JP" sz="1600" b="1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ja-JP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モデル名</a:t>
            </a:r>
            <a:r>
              <a:rPr lang="en-US" altLang="ja-JP" sz="1600" b="1">
                <a:latin typeface="Courier New" panose="02070309020205020404" pitchFamily="49" charset="0"/>
                <a:cs typeface="Courier New" panose="02070309020205020404" pitchFamily="49" charset="0"/>
              </a:rPr>
              <a:t>).predict(</a:t>
            </a:r>
            <a:r>
              <a:rPr lang="en-US" altLang="ja-JP" sz="1600" b="1" err="1">
                <a:latin typeface="Courier New" panose="02070309020205020404" pitchFamily="49" charset="0"/>
                <a:cs typeface="Courier New" panose="02070309020205020404" pitchFamily="49" charset="0"/>
              </a:rPr>
              <a:t>x_bmi</a:t>
            </a:r>
            <a:r>
              <a:rPr lang="en-US" altLang="ja-JP" sz="1600" b="1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ja-JP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となる</a:t>
            </a:r>
            <a:endParaRPr kumimoji="0" lang="ja-JP" altLang="en-US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0D734DB-B0EE-E8DE-63FD-26D026BBA4A0}"/>
              </a:ext>
            </a:extLst>
          </p:cNvPr>
          <p:cNvSpPr txBox="1"/>
          <p:nvPr/>
        </p:nvSpPr>
        <p:spPr>
          <a:xfrm>
            <a:off x="1797981" y="4746537"/>
            <a:ext cx="57227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BMI</a:t>
            </a: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AD600B-CB2F-D961-AF70-44F663254E90}"/>
              </a:ext>
            </a:extLst>
          </p:cNvPr>
          <p:cNvSpPr txBox="1"/>
          <p:nvPr/>
        </p:nvSpPr>
        <p:spPr>
          <a:xfrm>
            <a:off x="142906" y="2407034"/>
            <a:ext cx="453269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一年後の糖尿病進行度</a:t>
            </a:r>
          </a:p>
        </p:txBody>
      </p:sp>
    </p:spTree>
    <p:extLst>
      <p:ext uri="{BB962C8B-B14F-4D97-AF65-F5344CB8AC3E}">
        <p14:creationId xmlns:p14="http://schemas.microsoft.com/office/powerpoint/2010/main" val="298374119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0F6225-3814-EC1C-C45B-293992CB9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9819" y="1209368"/>
            <a:ext cx="4841937" cy="362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①学習モデルの選択…">
            <a:extLst>
              <a:ext uri="{FF2B5EF4-FFF2-40B4-BE49-F238E27FC236}">
                <a16:creationId xmlns:a16="http://schemas.microsoft.com/office/drawing/2014/main" id="{C6CE2A2A-BF7D-6640-863C-0AF69B14D52D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</a:rPr>
              <a:t>STEP0</a:t>
            </a:r>
            <a:r>
              <a:rPr lang="en-US" sz="120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STEP4：傾きと切片</a:t>
            </a:r>
            <a:r>
              <a:rPr lang="ja-JP" altLang="en-US" sz="1200">
                <a:solidFill>
                  <a:schemeClr val="tx1"/>
                </a:solidFill>
              </a:rPr>
              <a:t>を求める</a:t>
            </a:r>
            <a:endParaRPr lang="en-US" altLang="ja-JP" sz="120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>
                <a:solidFill>
                  <a:srgbClr val="FF0000"/>
                </a:solidFill>
              </a:rPr>
              <a:t>STEP5</a:t>
            </a:r>
            <a:r>
              <a:rPr lang="ja-JP" altLang="en-US" sz="1200">
                <a:solidFill>
                  <a:srgbClr val="FF0000"/>
                </a:solidFill>
              </a:rPr>
              <a:t>：予測を行う</a:t>
            </a:r>
            <a:endParaRPr lang="en-US" altLang="ja-JP" sz="1200">
              <a:solidFill>
                <a:srgbClr val="FF0000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/>
              <a:t>STEP6</a:t>
            </a:r>
            <a:r>
              <a:rPr lang="ja-JP" altLang="en-US" sz="1200"/>
              <a:t>：モデルの評価</a:t>
            </a:r>
            <a:endParaRPr sz="1200"/>
          </a:p>
        </p:txBody>
      </p:sp>
      <p:sp>
        <p:nvSpPr>
          <p:cNvPr id="9" name="①学習モデルの選択(今回は線形回帰)…">
            <a:extLst>
              <a:ext uri="{FF2B5EF4-FFF2-40B4-BE49-F238E27FC236}">
                <a16:creationId xmlns:a16="http://schemas.microsoft.com/office/drawing/2014/main" id="{8D3ABE80-0B3F-5D6D-A904-812D274DA4BF}"/>
              </a:ext>
            </a:extLst>
          </p:cNvPr>
          <p:cNvSpPr txBox="1"/>
          <p:nvPr/>
        </p:nvSpPr>
        <p:spPr>
          <a:xfrm>
            <a:off x="-1" y="530954"/>
            <a:ext cx="4386471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STEP5：</a:t>
            </a:r>
            <a:r>
              <a:rPr lang="ja-JP" altLang="en-US" sz="2000" b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プロット</a:t>
            </a:r>
            <a:endParaRPr lang="en-US" altLang="ja-JP" sz="2000" b="1">
              <a:solidFill>
                <a:schemeClr val="tx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12" name="線形回帰で88歳の歯周病の歯の本数を予測する">
            <a:extLst>
              <a:ext uri="{FF2B5EF4-FFF2-40B4-BE49-F238E27FC236}">
                <a16:creationId xmlns:a16="http://schemas.microsoft.com/office/drawing/2014/main" id="{CEA15B0C-D050-9C76-5C97-93276445D191}"/>
              </a:ext>
            </a:extLst>
          </p:cNvPr>
          <p:cNvSpPr txBox="1"/>
          <p:nvPr/>
        </p:nvSpPr>
        <p:spPr>
          <a:xfrm>
            <a:off x="241697" y="17372"/>
            <a:ext cx="2192908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</a:t>
            </a:r>
            <a:endParaRPr sz="280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303CCC0-9BF3-6B39-1D95-6F2AA3BA9AF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28</a:t>
            </a:fld>
            <a:endParaRPr lang="ja-JP" altLang="en-US"/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330CCEBA-B9A2-D789-AB5D-4C4AE31C992F}"/>
              </a:ext>
            </a:extLst>
          </p:cNvPr>
          <p:cNvSpPr/>
          <p:nvPr/>
        </p:nvSpPr>
        <p:spPr>
          <a:xfrm>
            <a:off x="2325346" y="3757805"/>
            <a:ext cx="180000" cy="180000"/>
          </a:xfrm>
          <a:prstGeom prst="ellipse">
            <a:avLst/>
          </a:prstGeom>
          <a:solidFill>
            <a:srgbClr val="FF0000">
              <a:alpha val="66186"/>
            </a:srgbClr>
          </a:solidFill>
          <a:ln w="254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220B48D-FF25-A8ED-DBAE-C2D8F03CE075}"/>
              </a:ext>
            </a:extLst>
          </p:cNvPr>
          <p:cNvCxnSpPr/>
          <p:nvPr/>
        </p:nvCxnSpPr>
        <p:spPr>
          <a:xfrm>
            <a:off x="2431385" y="3793932"/>
            <a:ext cx="0" cy="828000"/>
          </a:xfrm>
          <a:prstGeom prst="line">
            <a:avLst/>
          </a:prstGeom>
          <a:noFill/>
          <a:ln w="25400" cap="flat">
            <a:solidFill>
              <a:srgbClr val="FF0000">
                <a:alpha val="84291"/>
              </a:srgbClr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5D68B56-2261-0BFC-DED9-5EB8854E1772}"/>
              </a:ext>
            </a:extLst>
          </p:cNvPr>
          <p:cNvCxnSpPr>
            <a:cxnSpLocks/>
          </p:cNvCxnSpPr>
          <p:nvPr/>
        </p:nvCxnSpPr>
        <p:spPr>
          <a:xfrm>
            <a:off x="1776886" y="3839541"/>
            <a:ext cx="654499" cy="0"/>
          </a:xfrm>
          <a:prstGeom prst="line">
            <a:avLst/>
          </a:prstGeom>
          <a:noFill/>
          <a:ln w="25400" cap="flat">
            <a:solidFill>
              <a:srgbClr val="FF0000">
                <a:alpha val="84291"/>
              </a:srgbClr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F603780-5E54-6F4D-80B1-8E95EE8285CB}"/>
              </a:ext>
            </a:extLst>
          </p:cNvPr>
          <p:cNvSpPr txBox="1"/>
          <p:nvPr/>
        </p:nvSpPr>
        <p:spPr>
          <a:xfrm>
            <a:off x="241697" y="3603579"/>
            <a:ext cx="203062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2400" b="1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86.9</a:t>
            </a:r>
            <a:endParaRPr kumimoji="0" lang="ja-JP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34BC374-56B3-0F72-736E-469010DCB0F6}"/>
              </a:ext>
            </a:extLst>
          </p:cNvPr>
          <p:cNvSpPr txBox="1"/>
          <p:nvPr/>
        </p:nvSpPr>
        <p:spPr>
          <a:xfrm>
            <a:off x="5862329" y="1919376"/>
            <a:ext cx="3099923" cy="284693"/>
          </a:xfrm>
          <a:prstGeom prst="rect">
            <a:avLst/>
          </a:prstGeom>
          <a:noFill/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marL="584597" indent="-584597" algn="l"/>
            <a:r>
              <a:rPr lang="en-US" altLang="ja-JP" sz="1600"/>
              <a:t>y = -117.77 + (10.23 × </a:t>
            </a:r>
            <a:r>
              <a:rPr lang="en-US" altLang="ja-JP" sz="1600">
                <a:solidFill>
                  <a:srgbClr val="00B050"/>
                </a:solidFill>
              </a:rPr>
              <a:t>BMI</a:t>
            </a:r>
            <a:r>
              <a:rPr lang="en-US" altLang="ja-JP" sz="1600"/>
              <a:t>)</a:t>
            </a:r>
            <a:endParaRPr lang="ja-JP" altLang="en-US" sz="16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4A3E53B-E2E9-6D3E-1B85-CACB6ED3B950}"/>
              </a:ext>
            </a:extLst>
          </p:cNvPr>
          <p:cNvSpPr txBox="1"/>
          <p:nvPr/>
        </p:nvSpPr>
        <p:spPr>
          <a:xfrm>
            <a:off x="1088820" y="4637394"/>
            <a:ext cx="203062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2400" b="1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BMI=20</a:t>
            </a:r>
            <a:endParaRPr kumimoji="0" lang="ja-JP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13433F-2BD9-B9C9-9A7A-19503D2FF8B5}"/>
              </a:ext>
            </a:extLst>
          </p:cNvPr>
          <p:cNvSpPr txBox="1"/>
          <p:nvPr/>
        </p:nvSpPr>
        <p:spPr>
          <a:xfrm>
            <a:off x="3634650" y="4729727"/>
            <a:ext cx="57227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BMI</a:t>
            </a: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CA1C9CF-3919-9A75-8F9F-781E87FDDB1F}"/>
              </a:ext>
            </a:extLst>
          </p:cNvPr>
          <p:cNvSpPr txBox="1"/>
          <p:nvPr/>
        </p:nvSpPr>
        <p:spPr>
          <a:xfrm>
            <a:off x="1146407" y="1048622"/>
            <a:ext cx="453269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一年後の糖尿病進行度</a:t>
            </a:r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2B084D0E-FB18-5DC1-DFE8-EF37544081C1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32085259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C758FEB-6EAB-8E69-8118-A797534FFADC}"/>
              </a:ext>
            </a:extLst>
          </p:cNvPr>
          <p:cNvSpPr/>
          <p:nvPr/>
        </p:nvSpPr>
        <p:spPr>
          <a:xfrm>
            <a:off x="342900" y="1153412"/>
            <a:ext cx="2804048" cy="2808000"/>
          </a:xfrm>
          <a:prstGeom prst="rect">
            <a:avLst/>
          </a:prstGeom>
          <a:noFill/>
          <a:ln w="412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E6EA63-9DAA-2555-582E-E42590794D50}"/>
              </a:ext>
            </a:extLst>
          </p:cNvPr>
          <p:cNvSpPr txBox="1"/>
          <p:nvPr/>
        </p:nvSpPr>
        <p:spPr>
          <a:xfrm>
            <a:off x="476736" y="746708"/>
            <a:ext cx="261610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データの用意</a:t>
            </a:r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BDCEBFFB-2885-34EE-DFD0-4AD138FB3D4B}"/>
              </a:ext>
            </a:extLst>
          </p:cNvPr>
          <p:cNvSpPr/>
          <p:nvPr/>
        </p:nvSpPr>
        <p:spPr>
          <a:xfrm>
            <a:off x="582444" y="1506059"/>
            <a:ext cx="1312342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800" b="1">
              <a:solidFill>
                <a:srgbClr val="002060"/>
              </a:solidFill>
            </a:endParaRPr>
          </a:p>
        </p:txBody>
      </p:sp>
      <p:sp>
        <p:nvSpPr>
          <p:cNvPr id="7" name="四角形">
            <a:extLst>
              <a:ext uri="{FF2B5EF4-FFF2-40B4-BE49-F238E27FC236}">
                <a16:creationId xmlns:a16="http://schemas.microsoft.com/office/drawing/2014/main" id="{4E8EC04D-0D3F-8ECA-B2AA-D3ACF0DC0040}"/>
              </a:ext>
            </a:extLst>
          </p:cNvPr>
          <p:cNvSpPr/>
          <p:nvPr/>
        </p:nvSpPr>
        <p:spPr>
          <a:xfrm>
            <a:off x="2196137" y="1520397"/>
            <a:ext cx="718429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2000" b="1">
              <a:solidFill>
                <a:srgbClr val="00206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ADAE87-B0D6-2A43-FF97-71EBF1AB73D0}"/>
              </a:ext>
            </a:extLst>
          </p:cNvPr>
          <p:cNvSpPr txBox="1"/>
          <p:nvPr/>
        </p:nvSpPr>
        <p:spPr>
          <a:xfrm>
            <a:off x="732867" y="2222937"/>
            <a:ext cx="101149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特徴量</a:t>
            </a:r>
            <a:r>
              <a:rPr lang="en-US" altLang="ja-JP" sz="1600"/>
              <a:t>(x)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3DAB9A-8782-063D-2276-AB7B35274A0C}"/>
              </a:ext>
            </a:extLst>
          </p:cNvPr>
          <p:cNvSpPr txBox="1"/>
          <p:nvPr/>
        </p:nvSpPr>
        <p:spPr>
          <a:xfrm>
            <a:off x="2054817" y="2208599"/>
            <a:ext cx="101309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正解値</a:t>
            </a:r>
            <a:r>
              <a:rPr lang="en-US" altLang="ja-JP" sz="1600"/>
              <a:t>(y)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" name="角丸四角形">
            <a:extLst>
              <a:ext uri="{FF2B5EF4-FFF2-40B4-BE49-F238E27FC236}">
                <a16:creationId xmlns:a16="http://schemas.microsoft.com/office/drawing/2014/main" id="{FD22AAB1-C6C2-D4BC-4CCF-86C9857B4285}"/>
              </a:ext>
            </a:extLst>
          </p:cNvPr>
          <p:cNvSpPr/>
          <p:nvPr/>
        </p:nvSpPr>
        <p:spPr>
          <a:xfrm>
            <a:off x="3645733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" name="学習モデルの選定">
            <a:extLst>
              <a:ext uri="{FF2B5EF4-FFF2-40B4-BE49-F238E27FC236}">
                <a16:creationId xmlns:a16="http://schemas.microsoft.com/office/drawing/2014/main" id="{AAB8812A-28A9-45FE-6C3F-E9BF67ADFC98}"/>
              </a:ext>
            </a:extLst>
          </p:cNvPr>
          <p:cNvSpPr txBox="1"/>
          <p:nvPr/>
        </p:nvSpPr>
        <p:spPr>
          <a:xfrm>
            <a:off x="3359385" y="836488"/>
            <a:ext cx="2465420" cy="284693"/>
          </a:xfrm>
          <a:prstGeom prst="rect">
            <a:avLst/>
          </a:prstGeom>
          <a:solidFill>
            <a:schemeClr val="accent3">
              <a:alpha val="5138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 sz="1600" b="1"/>
              <a:t>STEP2:</a:t>
            </a:r>
            <a:r>
              <a:rPr sz="1600" b="1"/>
              <a:t>学習モデルの選定</a:t>
            </a:r>
          </a:p>
        </p:txBody>
      </p:sp>
      <p:sp>
        <p:nvSpPr>
          <p:cNvPr id="10" name="学習">
            <a:extLst>
              <a:ext uri="{FF2B5EF4-FFF2-40B4-BE49-F238E27FC236}">
                <a16:creationId xmlns:a16="http://schemas.microsoft.com/office/drawing/2014/main" id="{32CA2E10-74DA-6637-49C6-DE750E605EFF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/>
          </a:p>
        </p:txBody>
      </p:sp>
      <p:sp>
        <p:nvSpPr>
          <p:cNvPr id="11" name="矢印">
            <a:extLst>
              <a:ext uri="{FF2B5EF4-FFF2-40B4-BE49-F238E27FC236}">
                <a16:creationId xmlns:a16="http://schemas.microsoft.com/office/drawing/2014/main" id="{A5A78B25-EC31-9806-C906-37BD630EE599}"/>
              </a:ext>
            </a:extLst>
          </p:cNvPr>
          <p:cNvSpPr/>
          <p:nvPr/>
        </p:nvSpPr>
        <p:spPr>
          <a:xfrm rot="5400000">
            <a:off x="3880111" y="1229027"/>
            <a:ext cx="494221" cy="42333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D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3" name="学習">
            <a:extLst>
              <a:ext uri="{FF2B5EF4-FFF2-40B4-BE49-F238E27FC236}">
                <a16:creationId xmlns:a16="http://schemas.microsoft.com/office/drawing/2014/main" id="{396ED433-4EFD-D130-FE58-74C46638D5DD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/>
          </a:p>
        </p:txBody>
      </p:sp>
      <p:sp>
        <p:nvSpPr>
          <p:cNvPr id="14" name="角丸四角形">
            <a:extLst>
              <a:ext uri="{FF2B5EF4-FFF2-40B4-BE49-F238E27FC236}">
                <a16:creationId xmlns:a16="http://schemas.microsoft.com/office/drawing/2014/main" id="{DBABABF9-B559-D163-7CAE-AC2C8AA20354}"/>
              </a:ext>
            </a:extLst>
          </p:cNvPr>
          <p:cNvSpPr/>
          <p:nvPr/>
        </p:nvSpPr>
        <p:spPr>
          <a:xfrm>
            <a:off x="5054716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5" name="学習済み…">
            <a:extLst>
              <a:ext uri="{FF2B5EF4-FFF2-40B4-BE49-F238E27FC236}">
                <a16:creationId xmlns:a16="http://schemas.microsoft.com/office/drawing/2014/main" id="{1C9E53CE-86CD-4776-AEE0-E7A5E2340583}"/>
              </a:ext>
            </a:extLst>
          </p:cNvPr>
          <p:cNvSpPr txBox="1"/>
          <p:nvPr/>
        </p:nvSpPr>
        <p:spPr>
          <a:xfrm>
            <a:off x="5113011" y="1907249"/>
            <a:ext cx="846386" cy="5232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200"/>
            </a:pPr>
            <a:r>
              <a:rPr sz="1575"/>
              <a:t>学習済み</a:t>
            </a:r>
          </a:p>
          <a:p>
            <a:pPr>
              <a:defRPr sz="4200"/>
            </a:pPr>
            <a:r>
              <a:rPr sz="1575"/>
              <a:t>モデル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9BF292A-6D8C-6A98-ABE9-37A17ECE2AEE}"/>
              </a:ext>
            </a:extLst>
          </p:cNvPr>
          <p:cNvSpPr txBox="1"/>
          <p:nvPr/>
        </p:nvSpPr>
        <p:spPr>
          <a:xfrm>
            <a:off x="3878186" y="2665274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STEP3: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学習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6CBEEE8-D8DB-1991-3E27-8393220B71C3}"/>
              </a:ext>
            </a:extLst>
          </p:cNvPr>
          <p:cNvSpPr txBox="1"/>
          <p:nvPr/>
        </p:nvSpPr>
        <p:spPr>
          <a:xfrm>
            <a:off x="5536204" y="1281875"/>
            <a:ext cx="235962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STEP4: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傾きと切片</a:t>
            </a:r>
          </a:p>
        </p:txBody>
      </p:sp>
      <p:sp>
        <p:nvSpPr>
          <p:cNvPr id="19" name="矢印">
            <a:extLst>
              <a:ext uri="{FF2B5EF4-FFF2-40B4-BE49-F238E27FC236}">
                <a16:creationId xmlns:a16="http://schemas.microsoft.com/office/drawing/2014/main" id="{72142DB7-5365-165A-BDAD-784D6F4D0BA3}"/>
              </a:ext>
            </a:extLst>
          </p:cNvPr>
          <p:cNvSpPr/>
          <p:nvPr/>
        </p:nvSpPr>
        <p:spPr>
          <a:xfrm>
            <a:off x="3146948" y="194911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0" name="矢印">
            <a:extLst>
              <a:ext uri="{FF2B5EF4-FFF2-40B4-BE49-F238E27FC236}">
                <a16:creationId xmlns:a16="http://schemas.microsoft.com/office/drawing/2014/main" id="{F0A2016F-AAEA-29CE-0483-C8B969DEBE6B}"/>
              </a:ext>
            </a:extLst>
          </p:cNvPr>
          <p:cNvSpPr/>
          <p:nvPr/>
        </p:nvSpPr>
        <p:spPr>
          <a:xfrm>
            <a:off x="4594748" y="194911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2" name="角丸四角形">
            <a:extLst>
              <a:ext uri="{FF2B5EF4-FFF2-40B4-BE49-F238E27FC236}">
                <a16:creationId xmlns:a16="http://schemas.microsoft.com/office/drawing/2014/main" id="{F1DB24FA-CB60-BFD9-69B9-F5CFD4E5924A}"/>
              </a:ext>
            </a:extLst>
          </p:cNvPr>
          <p:cNvSpPr/>
          <p:nvPr/>
        </p:nvSpPr>
        <p:spPr>
          <a:xfrm>
            <a:off x="6830447" y="1720544"/>
            <a:ext cx="1252919" cy="761326"/>
          </a:xfrm>
          <a:prstGeom prst="roundRect">
            <a:avLst>
              <a:gd name="adj" fmla="val 15000"/>
            </a:avLst>
          </a:prstGeom>
          <a:solidFill>
            <a:schemeClr val="accent5">
              <a:hueOff val="-82419"/>
              <a:satOff val="-9513"/>
              <a:lumOff val="-16343"/>
              <a:alpha val="5887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6" name="正解の予測">
            <a:extLst>
              <a:ext uri="{FF2B5EF4-FFF2-40B4-BE49-F238E27FC236}">
                <a16:creationId xmlns:a16="http://schemas.microsoft.com/office/drawing/2014/main" id="{1B58EAF3-B9ED-E9A6-A301-ACBF892F19F3}"/>
              </a:ext>
            </a:extLst>
          </p:cNvPr>
          <p:cNvSpPr txBox="1"/>
          <p:nvPr/>
        </p:nvSpPr>
        <p:spPr>
          <a:xfrm>
            <a:off x="6932724" y="1960783"/>
            <a:ext cx="1048364" cy="2808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/>
            </a:lvl1pPr>
          </a:lstStyle>
          <a:p>
            <a:r>
              <a:rPr sz="1575"/>
              <a:t>正解の予測</a:t>
            </a:r>
          </a:p>
        </p:txBody>
      </p:sp>
      <p:sp>
        <p:nvSpPr>
          <p:cNvPr id="21" name="矢印">
            <a:extLst>
              <a:ext uri="{FF2B5EF4-FFF2-40B4-BE49-F238E27FC236}">
                <a16:creationId xmlns:a16="http://schemas.microsoft.com/office/drawing/2014/main" id="{56B9F7F4-DBDE-D96C-7E90-10C082B080FE}"/>
              </a:ext>
            </a:extLst>
          </p:cNvPr>
          <p:cNvSpPr/>
          <p:nvPr/>
        </p:nvSpPr>
        <p:spPr>
          <a:xfrm>
            <a:off x="6185399" y="2043154"/>
            <a:ext cx="522061" cy="425238"/>
          </a:xfrm>
          <a:prstGeom prst="rightArrow">
            <a:avLst>
              <a:gd name="adj1" fmla="val 31663"/>
              <a:gd name="adj2" fmla="val 55401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7EC0076-1E1F-DFD3-1F2E-54E8E58F3C7A}"/>
              </a:ext>
            </a:extLst>
          </p:cNvPr>
          <p:cNvSpPr txBox="1"/>
          <p:nvPr/>
        </p:nvSpPr>
        <p:spPr>
          <a:xfrm>
            <a:off x="6261011" y="2586246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STEP5: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予測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D5E6CF0-D4B0-6660-A05E-4B86ADC5C0F4}"/>
              </a:ext>
            </a:extLst>
          </p:cNvPr>
          <p:cNvSpPr txBox="1"/>
          <p:nvPr/>
        </p:nvSpPr>
        <p:spPr>
          <a:xfrm>
            <a:off x="4668602" y="3265201"/>
            <a:ext cx="1543691" cy="410369"/>
          </a:xfrm>
          <a:prstGeom prst="rect">
            <a:avLst/>
          </a:prstGeom>
          <a:solidFill>
            <a:srgbClr val="00B0F0">
              <a:alpha val="48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新しい</a:t>
            </a: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x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の値</a:t>
            </a:r>
          </a:p>
        </p:txBody>
      </p:sp>
      <p:sp>
        <p:nvSpPr>
          <p:cNvPr id="24" name="矢印">
            <a:extLst>
              <a:ext uri="{FF2B5EF4-FFF2-40B4-BE49-F238E27FC236}">
                <a16:creationId xmlns:a16="http://schemas.microsoft.com/office/drawing/2014/main" id="{2085B546-8842-C7A3-D7E7-F286E0318EEC}"/>
              </a:ext>
            </a:extLst>
          </p:cNvPr>
          <p:cNvSpPr/>
          <p:nvPr/>
        </p:nvSpPr>
        <p:spPr>
          <a:xfrm rot="16200000">
            <a:off x="5563775" y="2680734"/>
            <a:ext cx="522061" cy="425238"/>
          </a:xfrm>
          <a:prstGeom prst="rightArrow">
            <a:avLst>
              <a:gd name="adj1" fmla="val 31663"/>
              <a:gd name="adj2" fmla="val 55401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5" name="矢印">
            <a:extLst>
              <a:ext uri="{FF2B5EF4-FFF2-40B4-BE49-F238E27FC236}">
                <a16:creationId xmlns:a16="http://schemas.microsoft.com/office/drawing/2014/main" id="{F1F56823-5DC5-94FC-14E9-E6B609C8CFDB}"/>
              </a:ext>
            </a:extLst>
          </p:cNvPr>
          <p:cNvSpPr/>
          <p:nvPr/>
        </p:nvSpPr>
        <p:spPr>
          <a:xfrm rot="5400000">
            <a:off x="7652051" y="2689024"/>
            <a:ext cx="658074" cy="49428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6" name="角丸四角形">
            <a:extLst>
              <a:ext uri="{FF2B5EF4-FFF2-40B4-BE49-F238E27FC236}">
                <a16:creationId xmlns:a16="http://schemas.microsoft.com/office/drawing/2014/main" id="{3010EB86-D415-D2ED-B405-D8E6135A6163}"/>
              </a:ext>
            </a:extLst>
          </p:cNvPr>
          <p:cNvSpPr/>
          <p:nvPr/>
        </p:nvSpPr>
        <p:spPr>
          <a:xfrm>
            <a:off x="6474779" y="3362394"/>
            <a:ext cx="1949045" cy="656196"/>
          </a:xfrm>
          <a:prstGeom prst="roundRect">
            <a:avLst>
              <a:gd name="adj" fmla="val 17403"/>
            </a:avLst>
          </a:prstGeom>
          <a:solidFill>
            <a:schemeClr val="accent5">
              <a:hueOff val="-82419"/>
              <a:satOff val="-9513"/>
              <a:lumOff val="-16343"/>
              <a:alpha val="5887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7" name="正解との比較・評価">
            <a:extLst>
              <a:ext uri="{FF2B5EF4-FFF2-40B4-BE49-F238E27FC236}">
                <a16:creationId xmlns:a16="http://schemas.microsoft.com/office/drawing/2014/main" id="{78A1C025-C61D-ED0F-EF74-7DA4C6A6F0BE}"/>
              </a:ext>
            </a:extLst>
          </p:cNvPr>
          <p:cNvSpPr txBox="1"/>
          <p:nvPr/>
        </p:nvSpPr>
        <p:spPr>
          <a:xfrm>
            <a:off x="6521163" y="3550069"/>
            <a:ext cx="1856277" cy="2808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/>
            </a:lvl1pPr>
          </a:lstStyle>
          <a:p>
            <a:r>
              <a:rPr sz="1575" err="1"/>
              <a:t>正解との比較・評価</a:t>
            </a:r>
            <a:endParaRPr sz="1575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B965B3C-BF11-5E10-CEC6-21F93A50CEF7}"/>
              </a:ext>
            </a:extLst>
          </p:cNvPr>
          <p:cNvSpPr txBox="1"/>
          <p:nvPr/>
        </p:nvSpPr>
        <p:spPr>
          <a:xfrm>
            <a:off x="6141250" y="4145171"/>
            <a:ext cx="261610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STEP6: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モデルの評価</a:t>
            </a:r>
          </a:p>
        </p:txBody>
      </p:sp>
      <p:sp>
        <p:nvSpPr>
          <p:cNvPr id="29" name="機械学習の流れ(もう少し詳しく)">
            <a:extLst>
              <a:ext uri="{FF2B5EF4-FFF2-40B4-BE49-F238E27FC236}">
                <a16:creationId xmlns:a16="http://schemas.microsoft.com/office/drawing/2014/main" id="{D793AFCC-1D4F-BC49-0373-09C52CE49B11}"/>
              </a:ext>
            </a:extLst>
          </p:cNvPr>
          <p:cNvSpPr txBox="1"/>
          <p:nvPr/>
        </p:nvSpPr>
        <p:spPr>
          <a:xfrm>
            <a:off x="0" y="49686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sz="2800" err="1"/>
              <a:t>機械学習の流れ</a:t>
            </a:r>
            <a:r>
              <a:rPr lang="ja-JP" altLang="en-US" sz="2800"/>
              <a:t>のまとめ</a:t>
            </a:r>
            <a:endParaRPr sz="2800"/>
          </a:p>
        </p:txBody>
      </p:sp>
      <p:sp>
        <p:nvSpPr>
          <p:cNvPr id="30" name="スライド番号プレースホルダー 29">
            <a:extLst>
              <a:ext uri="{FF2B5EF4-FFF2-40B4-BE49-F238E27FC236}">
                <a16:creationId xmlns:a16="http://schemas.microsoft.com/office/drawing/2014/main" id="{1E09B2AA-7B2C-F39A-4281-515BDA8026D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3266264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8F4FF23-1611-EBA8-D132-AF918A728A22}"/>
              </a:ext>
            </a:extLst>
          </p:cNvPr>
          <p:cNvSpPr/>
          <p:nvPr/>
        </p:nvSpPr>
        <p:spPr>
          <a:xfrm>
            <a:off x="363858" y="3731886"/>
            <a:ext cx="8653141" cy="324000"/>
          </a:xfrm>
          <a:prstGeom prst="rect">
            <a:avLst/>
          </a:prstGeom>
          <a:solidFill>
            <a:schemeClr val="accent1">
              <a:lumMod val="20000"/>
              <a:lumOff val="80000"/>
              <a:alpha val="40394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5FFD36A-6058-3C5A-2295-98DFE288E819}"/>
              </a:ext>
            </a:extLst>
          </p:cNvPr>
          <p:cNvSpPr/>
          <p:nvPr/>
        </p:nvSpPr>
        <p:spPr>
          <a:xfrm>
            <a:off x="363859" y="4729510"/>
            <a:ext cx="8653141" cy="324000"/>
          </a:xfrm>
          <a:prstGeom prst="rect">
            <a:avLst/>
          </a:prstGeom>
          <a:solidFill>
            <a:schemeClr val="accent1">
              <a:lumMod val="20000"/>
              <a:lumOff val="80000"/>
              <a:alpha val="40394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03B1EBA-52C3-BFB1-CDF5-289F34B36C52}"/>
              </a:ext>
            </a:extLst>
          </p:cNvPr>
          <p:cNvSpPr/>
          <p:nvPr/>
        </p:nvSpPr>
        <p:spPr>
          <a:xfrm>
            <a:off x="361683" y="4224400"/>
            <a:ext cx="8653141" cy="432000"/>
          </a:xfrm>
          <a:prstGeom prst="rect">
            <a:avLst/>
          </a:prstGeom>
          <a:solidFill>
            <a:schemeClr val="accent1">
              <a:lumMod val="20000"/>
              <a:lumOff val="80000"/>
              <a:alpha val="40394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E16617C-5E94-C7B2-67AA-8F940245C3CF}"/>
              </a:ext>
            </a:extLst>
          </p:cNvPr>
          <p:cNvSpPr/>
          <p:nvPr/>
        </p:nvSpPr>
        <p:spPr>
          <a:xfrm>
            <a:off x="356861" y="3293159"/>
            <a:ext cx="8653141" cy="324000"/>
          </a:xfrm>
          <a:prstGeom prst="rect">
            <a:avLst/>
          </a:prstGeom>
          <a:solidFill>
            <a:schemeClr val="accent1">
              <a:lumMod val="20000"/>
              <a:lumOff val="80000"/>
              <a:alpha val="40394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94FE784-2FB2-9887-EACA-331C9505B77E}"/>
              </a:ext>
            </a:extLst>
          </p:cNvPr>
          <p:cNvSpPr/>
          <p:nvPr/>
        </p:nvSpPr>
        <p:spPr>
          <a:xfrm>
            <a:off x="356862" y="2776487"/>
            <a:ext cx="8653141" cy="432000"/>
          </a:xfrm>
          <a:prstGeom prst="rect">
            <a:avLst/>
          </a:prstGeom>
          <a:solidFill>
            <a:schemeClr val="accent1">
              <a:lumMod val="20000"/>
              <a:lumOff val="80000"/>
              <a:alpha val="40394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FDCF72-5C2B-90D7-DB6D-E0A9FA93BB03}"/>
              </a:ext>
            </a:extLst>
          </p:cNvPr>
          <p:cNvSpPr/>
          <p:nvPr/>
        </p:nvSpPr>
        <p:spPr>
          <a:xfrm>
            <a:off x="363859" y="2378247"/>
            <a:ext cx="8653141" cy="324000"/>
          </a:xfrm>
          <a:prstGeom prst="rect">
            <a:avLst/>
          </a:prstGeom>
          <a:solidFill>
            <a:schemeClr val="accent1">
              <a:lumMod val="20000"/>
              <a:lumOff val="80000"/>
              <a:alpha val="40394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8DC06A9-C7C7-48B3-EFA2-EBFD0FC5669A}"/>
              </a:ext>
            </a:extLst>
          </p:cNvPr>
          <p:cNvSpPr/>
          <p:nvPr/>
        </p:nvSpPr>
        <p:spPr>
          <a:xfrm>
            <a:off x="363859" y="1299000"/>
            <a:ext cx="8653141" cy="972000"/>
          </a:xfrm>
          <a:prstGeom prst="rect">
            <a:avLst/>
          </a:prstGeom>
          <a:solidFill>
            <a:schemeClr val="accent1">
              <a:lumMod val="20000"/>
              <a:lumOff val="80000"/>
              <a:alpha val="40394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FF2B7F1-059E-50A7-C3FB-E19C8134205B}"/>
              </a:ext>
            </a:extLst>
          </p:cNvPr>
          <p:cNvSpPr/>
          <p:nvPr/>
        </p:nvSpPr>
        <p:spPr>
          <a:xfrm>
            <a:off x="363859" y="622517"/>
            <a:ext cx="8653141" cy="612000"/>
          </a:xfrm>
          <a:prstGeom prst="rect">
            <a:avLst/>
          </a:prstGeom>
          <a:solidFill>
            <a:schemeClr val="accent1">
              <a:lumMod val="20000"/>
              <a:lumOff val="80000"/>
              <a:alpha val="40394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3" name="①学習モデルの選択(今回は線形回帰)…">
            <a:extLst>
              <a:ext uri="{FF2B5EF4-FFF2-40B4-BE49-F238E27FC236}">
                <a16:creationId xmlns:a16="http://schemas.microsoft.com/office/drawing/2014/main" id="{953F5BA0-E6BB-668B-2CB9-4AE720F9C607}"/>
              </a:ext>
            </a:extLst>
          </p:cNvPr>
          <p:cNvSpPr txBox="1"/>
          <p:nvPr/>
        </p:nvSpPr>
        <p:spPr>
          <a:xfrm>
            <a:off x="5681029" y="963813"/>
            <a:ext cx="2853475" cy="253916"/>
          </a:xfrm>
          <a:prstGeom prst="rect">
            <a:avLst/>
          </a:prstGeom>
          <a:solidFill>
            <a:srgbClr val="FFFFFF"/>
          </a:solidFill>
          <a:ln w="22225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STEP0： </a:t>
            </a:r>
            <a:r>
              <a:rPr lang="en-US" sz="1400" b="1" err="1">
                <a:latin typeface="Meiryo" panose="020B0604030504040204" pitchFamily="34" charset="-128"/>
                <a:ea typeface="Meiryo" panose="020B0604030504040204" pitchFamily="34" charset="-128"/>
              </a:rPr>
              <a:t>ライブラリの読み込み</a:t>
            </a:r>
            <a:endParaRPr lang="en-US" sz="1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①学習モデルの選択(今回は線形回帰)…">
            <a:extLst>
              <a:ext uri="{FF2B5EF4-FFF2-40B4-BE49-F238E27FC236}">
                <a16:creationId xmlns:a16="http://schemas.microsoft.com/office/drawing/2014/main" id="{80324D88-D19A-3109-1735-5A448BF316FB}"/>
              </a:ext>
            </a:extLst>
          </p:cNvPr>
          <p:cNvSpPr txBox="1"/>
          <p:nvPr/>
        </p:nvSpPr>
        <p:spPr>
          <a:xfrm>
            <a:off x="5681029" y="2118947"/>
            <a:ext cx="2543928" cy="253916"/>
          </a:xfrm>
          <a:prstGeom prst="rect">
            <a:avLst/>
          </a:prstGeom>
          <a:solidFill>
            <a:srgbClr val="FFFFFF"/>
          </a:solidFill>
          <a:ln w="22225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altLang="ja-JP" sz="1400" b="1">
                <a:latin typeface="Meiryo" panose="020B0604030504040204" pitchFamily="34" charset="-128"/>
                <a:ea typeface="Meiryo" panose="020B0604030504040204" pitchFamily="34" charset="-128"/>
              </a:rPr>
              <a:t>STEP1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：</a:t>
            </a:r>
            <a:r>
              <a:rPr lang="en-US" altLang="ja-JP" sz="1400" b="1" err="1">
                <a:latin typeface="Meiryo" panose="020B0604030504040204" pitchFamily="34" charset="-128"/>
                <a:ea typeface="Meiryo" panose="020B0604030504040204" pitchFamily="34" charset="-128"/>
              </a:rPr>
              <a:t>データの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準備</a:t>
            </a:r>
            <a:endParaRPr lang="en-US" altLang="ja-JP" sz="1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①学習モデルの選択(今回は線形回帰)…">
            <a:extLst>
              <a:ext uri="{FF2B5EF4-FFF2-40B4-BE49-F238E27FC236}">
                <a16:creationId xmlns:a16="http://schemas.microsoft.com/office/drawing/2014/main" id="{37A0D624-4219-F581-FBC6-68D356B3975A}"/>
              </a:ext>
            </a:extLst>
          </p:cNvPr>
          <p:cNvSpPr txBox="1"/>
          <p:nvPr/>
        </p:nvSpPr>
        <p:spPr>
          <a:xfrm>
            <a:off x="5681029" y="2829621"/>
            <a:ext cx="2610014" cy="253916"/>
          </a:xfrm>
          <a:prstGeom prst="rect">
            <a:avLst/>
          </a:prstGeom>
          <a:solidFill>
            <a:srgbClr val="FFFFFF"/>
          </a:solidFill>
          <a:ln w="22225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altLang="ja-JP" sz="1400" b="1">
                <a:latin typeface="Meiryo" panose="020B0604030504040204" pitchFamily="34" charset="-128"/>
                <a:ea typeface="Meiryo" panose="020B0604030504040204" pitchFamily="34" charset="-128"/>
              </a:rPr>
              <a:t>STEP2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：学習モデルの選択</a:t>
            </a:r>
            <a:endParaRPr lang="en-US" altLang="ja-JP" sz="1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6" name="①学習モデルの選択(今回は線形回帰)…">
            <a:extLst>
              <a:ext uri="{FF2B5EF4-FFF2-40B4-BE49-F238E27FC236}">
                <a16:creationId xmlns:a16="http://schemas.microsoft.com/office/drawing/2014/main" id="{03AE9EEB-FFFB-C1AC-77F1-343EF6807656}"/>
              </a:ext>
            </a:extLst>
          </p:cNvPr>
          <p:cNvSpPr txBox="1"/>
          <p:nvPr/>
        </p:nvSpPr>
        <p:spPr>
          <a:xfrm>
            <a:off x="5681029" y="3327333"/>
            <a:ext cx="3165199" cy="253916"/>
          </a:xfrm>
          <a:prstGeom prst="rect">
            <a:avLst/>
          </a:prstGeom>
          <a:solidFill>
            <a:srgbClr val="FFFFFF"/>
          </a:solidFill>
          <a:ln w="22225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altLang="ja-JP" sz="1400" b="1">
                <a:latin typeface="Meiryo" panose="020B0604030504040204" pitchFamily="34" charset="-128"/>
                <a:ea typeface="Meiryo" panose="020B0604030504040204" pitchFamily="34" charset="-128"/>
              </a:rPr>
              <a:t>STEP3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：データを入れて学習させる</a:t>
            </a:r>
          </a:p>
        </p:txBody>
      </p:sp>
      <p:sp>
        <p:nvSpPr>
          <p:cNvPr id="17" name="①学習モデルの選択(今回は線形回帰)…">
            <a:extLst>
              <a:ext uri="{FF2B5EF4-FFF2-40B4-BE49-F238E27FC236}">
                <a16:creationId xmlns:a16="http://schemas.microsoft.com/office/drawing/2014/main" id="{557DE4B8-4873-111D-F481-4DDF69A182A0}"/>
              </a:ext>
            </a:extLst>
          </p:cNvPr>
          <p:cNvSpPr txBox="1"/>
          <p:nvPr/>
        </p:nvSpPr>
        <p:spPr>
          <a:xfrm>
            <a:off x="5668833" y="3767834"/>
            <a:ext cx="3177395" cy="253916"/>
          </a:xfrm>
          <a:prstGeom prst="rect">
            <a:avLst/>
          </a:prstGeom>
          <a:solidFill>
            <a:srgbClr val="FFFFFF"/>
          </a:solidFill>
          <a:ln w="22225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altLang="ja-JP" sz="1400" b="1">
                <a:latin typeface="Meiryo" panose="020B0604030504040204" pitchFamily="34" charset="-128"/>
                <a:ea typeface="Meiryo" panose="020B0604030504040204" pitchFamily="34" charset="-128"/>
              </a:rPr>
              <a:t>STEP4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：傾きと切片を求める</a:t>
            </a:r>
          </a:p>
        </p:txBody>
      </p:sp>
      <p:sp>
        <p:nvSpPr>
          <p:cNvPr id="18" name="①学習モデルの選択(今回は線形回帰)…">
            <a:extLst>
              <a:ext uri="{FF2B5EF4-FFF2-40B4-BE49-F238E27FC236}">
                <a16:creationId xmlns:a16="http://schemas.microsoft.com/office/drawing/2014/main" id="{A7A8F41C-75B6-8BD0-E7AD-2415AA46BE68}"/>
              </a:ext>
            </a:extLst>
          </p:cNvPr>
          <p:cNvSpPr txBox="1"/>
          <p:nvPr/>
        </p:nvSpPr>
        <p:spPr>
          <a:xfrm>
            <a:off x="5681029" y="4264282"/>
            <a:ext cx="3165199" cy="253916"/>
          </a:xfrm>
          <a:prstGeom prst="rect">
            <a:avLst/>
          </a:prstGeom>
          <a:solidFill>
            <a:srgbClr val="FFFFFF"/>
          </a:solidFill>
          <a:ln w="22225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" altLang="ja-JP" sz="1400" b="1">
                <a:latin typeface="Meiryo" panose="020B0604030504040204" pitchFamily="34" charset="-128"/>
                <a:ea typeface="Meiryo" panose="020B0604030504040204" pitchFamily="34" charset="-128"/>
              </a:rPr>
              <a:t>STEP5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：</a:t>
            </a:r>
            <a:r>
              <a:rPr lang="en" altLang="ja-JP" sz="1400" b="1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予測を行う</a:t>
            </a:r>
            <a:endParaRPr lang="ja-JP" altLang="en-US" sz="1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①学習モデルの選択(今回は線形回帰)…">
            <a:extLst>
              <a:ext uri="{FF2B5EF4-FFF2-40B4-BE49-F238E27FC236}">
                <a16:creationId xmlns:a16="http://schemas.microsoft.com/office/drawing/2014/main" id="{C4EBBD53-080C-1882-D40C-74F00456B891}"/>
              </a:ext>
            </a:extLst>
          </p:cNvPr>
          <p:cNvSpPr txBox="1"/>
          <p:nvPr/>
        </p:nvSpPr>
        <p:spPr>
          <a:xfrm>
            <a:off x="5681029" y="4777603"/>
            <a:ext cx="3165200" cy="253916"/>
          </a:xfrm>
          <a:prstGeom prst="rect">
            <a:avLst/>
          </a:prstGeom>
          <a:solidFill>
            <a:srgbClr val="FFFFFF"/>
          </a:solidFill>
          <a:ln w="22225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altLang="ja-JP" sz="1400" b="1">
                <a:latin typeface="Meiryo" panose="020B0604030504040204" pitchFamily="34" charset="-128"/>
                <a:ea typeface="Meiryo" panose="020B0604030504040204" pitchFamily="34" charset="-128"/>
              </a:rPr>
              <a:t>STEP6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：モデルの評価</a:t>
            </a:r>
            <a:endParaRPr lang="ja-JP" altLang="en-US" sz="1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366100" y="604783"/>
            <a:ext cx="7925008" cy="4431983"/>
          </a:xfrm>
          <a:prstGeom prst="rect">
            <a:avLst/>
          </a:prstGeom>
          <a:noFill/>
          <a:ln w="793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155972" algn="l"/>
            <a:r>
              <a:rPr lang="en" altLang="ja-JP" sz="1200" b="1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2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numpy</a:t>
            </a:r>
            <a:r>
              <a:rPr lang="en" altLang="ja-JP" sz="12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" altLang="ja-JP" sz="12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np</a:t>
            </a:r>
          </a:p>
          <a:p>
            <a:pPr marL="155972" algn="l"/>
            <a:r>
              <a:rPr lang="en" altLang="ja-JP" sz="1200" b="1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2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pandas</a:t>
            </a:r>
            <a:r>
              <a:rPr lang="en" altLang="ja-JP" sz="12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" altLang="ja-JP" sz="12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pd</a:t>
            </a:r>
          </a:p>
          <a:p>
            <a:pPr marL="155972" algn="l"/>
            <a:r>
              <a:rPr lang="en" altLang="ja-JP" sz="1200" b="1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2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matplotlib.pyplot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" altLang="ja-JP" sz="12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plt</a:t>
            </a:r>
            <a:endParaRPr lang="en" altLang="ja-JP" sz="12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55972" algn="l"/>
            <a:endParaRPr lang="en" altLang="ja-JP" sz="12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55972" algn="l"/>
            <a:r>
              <a:rPr lang="en" altLang="ja-JP" sz="1200" b="1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12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sklearn.datasets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2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load_diabetes</a:t>
            </a:r>
            <a:br>
              <a:rPr lang="ja-JP" altLang="en-US" sz="1200" b="1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dm =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load_diabetes</a:t>
            </a:r>
            <a:r>
              <a:rPr lang="en" altLang="ja-JP" sz="12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as_frame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12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True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, scaled = </a:t>
            </a:r>
            <a:r>
              <a:rPr lang="en" altLang="ja-JP" sz="12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False)</a:t>
            </a:r>
          </a:p>
          <a:p>
            <a:pPr marL="155972" algn="l"/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y_dm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dm</a:t>
            </a:r>
            <a:r>
              <a:rPr lang="en" altLang="ja-JP" sz="1200" b="1" err="1">
                <a:solidFill>
                  <a:srgbClr val="00B050"/>
                </a:solidFill>
                <a:latin typeface="Courier New" panose="02070309020205020404" pitchFamily="49" charset="0"/>
              </a:rPr>
              <a:t>.</a:t>
            </a:r>
            <a:r>
              <a:rPr lang="en" altLang="ja-JP" sz="1200" b="1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target</a:t>
            </a:r>
            <a:endParaRPr lang="en" altLang="ja-JP" sz="1200" b="1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</a:endParaRPr>
          </a:p>
          <a:p>
            <a:pPr marL="155972" algn="l"/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x_dm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dm.</a:t>
            </a:r>
            <a:r>
              <a:rPr lang="en" altLang="ja-JP" sz="1200" b="1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data</a:t>
            </a:r>
            <a:endParaRPr lang="en" altLang="ja-JP" sz="1200" b="1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</a:endParaRPr>
          </a:p>
          <a:p>
            <a:pPr marL="155972" algn="l"/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x_bmi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x_dm</a:t>
            </a:r>
            <a:r>
              <a:rPr lang="en" altLang="ja-JP" sz="12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[</a:t>
            </a:r>
            <a:r>
              <a:rPr lang="en" altLang="ja-JP" sz="1200" b="1">
                <a:solidFill>
                  <a:srgbClr val="00B050"/>
                </a:solidFill>
                <a:latin typeface="Courier New" panose="02070309020205020404" pitchFamily="49" charset="0"/>
              </a:rPr>
              <a:t>[</a:t>
            </a:r>
            <a:r>
              <a:rPr lang="en" altLang="ja-JP" sz="1200" b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" altLang="ja-JP" sz="1200" b="1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bmi</a:t>
            </a:r>
            <a:r>
              <a:rPr lang="en" altLang="ja-JP" sz="1200" b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" altLang="ja-JP" sz="1200" b="1">
                <a:solidFill>
                  <a:srgbClr val="00B050"/>
                </a:solidFill>
                <a:latin typeface="Courier New" panose="02070309020205020404" pitchFamily="49" charset="0"/>
              </a:rPr>
              <a:t>]</a:t>
            </a:r>
            <a:r>
              <a:rPr lang="en" altLang="ja-JP" sz="12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]</a:t>
            </a:r>
          </a:p>
          <a:p>
            <a:pPr marL="155972" algn="l"/>
            <a:endParaRPr lang="en" altLang="ja-JP" sz="1200" b="1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</a:endParaRPr>
          </a:p>
          <a:p>
            <a:pPr marL="155972" algn="l"/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plt.scatter</a:t>
            </a:r>
            <a:r>
              <a:rPr lang="en" altLang="ja-JP" sz="12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x_bmi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y_dm</a:t>
            </a:r>
            <a:r>
              <a:rPr lang="en" altLang="ja-JP" sz="12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  <a:p>
            <a:pPr marL="155972" algn="l"/>
            <a:endParaRPr lang="en" altLang="ja-JP" sz="1200" b="1">
              <a:solidFill>
                <a:schemeClr val="accent1"/>
              </a:solidFill>
              <a:latin typeface="Courier New" panose="02070309020205020404" pitchFamily="49" charset="0"/>
            </a:endParaRPr>
          </a:p>
          <a:p>
            <a:pPr marL="155972" algn="l"/>
            <a:r>
              <a:rPr lang="en" altLang="ja-JP" sz="1200" b="1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sklearn.linear_model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LinearRegression</a:t>
            </a:r>
            <a:endParaRPr lang="en" altLang="ja-JP" sz="12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55972" algn="l"/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model_bmi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1200" b="1" err="1">
                <a:solidFill>
                  <a:srgbClr val="FF0000"/>
                </a:solidFill>
                <a:latin typeface="Courier New" panose="02070309020205020404" pitchFamily="49" charset="0"/>
              </a:rPr>
              <a:t>LinearRegression</a:t>
            </a:r>
            <a:r>
              <a:rPr lang="en" altLang="ja-JP" sz="1200" b="1">
                <a:solidFill>
                  <a:srgbClr val="FF0000"/>
                </a:solidFill>
                <a:latin typeface="Courier New" panose="02070309020205020404" pitchFamily="49" charset="0"/>
              </a:rPr>
              <a:t>()</a:t>
            </a:r>
          </a:p>
          <a:p>
            <a:pPr marL="155972" algn="l"/>
            <a:endParaRPr lang="en" altLang="ja-JP" sz="12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55972" algn="l"/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model_bmi.</a:t>
            </a:r>
            <a:r>
              <a:rPr lang="en" altLang="ja-JP" sz="1200" b="1" err="1">
                <a:solidFill>
                  <a:srgbClr val="FF0000"/>
                </a:solidFill>
                <a:latin typeface="Courier New" panose="02070309020205020404" pitchFamily="49" charset="0"/>
              </a:rPr>
              <a:t>fit</a:t>
            </a:r>
            <a:r>
              <a:rPr lang="en" altLang="ja-JP" sz="12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x_bmi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y_dm</a:t>
            </a:r>
            <a:r>
              <a:rPr lang="en" altLang="ja-JP" sz="12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  <a:r>
              <a:rPr lang="ja-JP" altLang="en-US" sz="1200" b="1">
                <a:solidFill>
                  <a:schemeClr val="tx1"/>
                </a:solidFill>
                <a:latin typeface="Courier New" panose="02070309020205020404" pitchFamily="49" charset="0"/>
              </a:rPr>
              <a:t>　</a:t>
            </a:r>
            <a:endParaRPr lang="en" altLang="ja-JP" sz="12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55972" algn="l"/>
            <a:endParaRPr lang="en" altLang="ja-JP" sz="1200" b="1">
              <a:solidFill>
                <a:schemeClr val="accent1"/>
              </a:solidFill>
              <a:latin typeface="Courier New" panose="02070309020205020404" pitchFamily="49" charset="0"/>
            </a:endParaRPr>
          </a:p>
          <a:p>
            <a:pPr marL="155972" algn="l"/>
            <a:r>
              <a:rPr lang="en" altLang="ja-JP" sz="12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" altLang="ja-JP" sz="12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model_bmi.</a:t>
            </a:r>
            <a:r>
              <a:rPr lang="en" altLang="ja-JP" sz="1200" b="1" err="1">
                <a:solidFill>
                  <a:srgbClr val="FF0000"/>
                </a:solidFill>
                <a:latin typeface="Courier New" panose="02070309020205020404" pitchFamily="49" charset="0"/>
              </a:rPr>
              <a:t>coef</a:t>
            </a:r>
            <a:r>
              <a:rPr lang="en" altLang="ja-JP" sz="1200" b="1">
                <a:solidFill>
                  <a:srgbClr val="FF0000"/>
                </a:solidFill>
                <a:latin typeface="Courier New" panose="02070309020205020404" pitchFamily="49" charset="0"/>
              </a:rPr>
              <a:t>_</a:t>
            </a:r>
            <a:r>
              <a:rPr lang="en" altLang="ja-JP" sz="12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  <a:p>
            <a:pPr marL="155972" algn="l"/>
            <a:r>
              <a:rPr lang="en" altLang="ja-JP" sz="12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" altLang="ja-JP" sz="12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model_bmi.</a:t>
            </a:r>
            <a:r>
              <a:rPr lang="en" altLang="ja-JP" sz="1200" b="1" err="1">
                <a:solidFill>
                  <a:srgbClr val="FF0000"/>
                </a:solidFill>
                <a:latin typeface="Courier New" panose="02070309020205020404" pitchFamily="49" charset="0"/>
              </a:rPr>
              <a:t>intercept</a:t>
            </a:r>
            <a:r>
              <a:rPr lang="en" altLang="ja-JP" sz="1200" b="1">
                <a:solidFill>
                  <a:srgbClr val="FF0000"/>
                </a:solidFill>
                <a:latin typeface="Courier New" panose="02070309020205020404" pitchFamily="49" charset="0"/>
              </a:rPr>
              <a:t>_</a:t>
            </a:r>
            <a:r>
              <a:rPr lang="en" altLang="ja-JP" sz="12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  <a:p>
            <a:pPr marL="155972" algn="l"/>
            <a:endParaRPr lang="en" altLang="ja-JP" sz="12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55972" algn="l"/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pre =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pd.DataFrame</a:t>
            </a:r>
            <a:r>
              <a:rPr lang="en" altLang="ja-JP" sz="12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200" b="1">
                <a:solidFill>
                  <a:srgbClr val="00B050"/>
                </a:solidFill>
                <a:latin typeface="Courier New" panose="02070309020205020404" pitchFamily="49" charset="0"/>
              </a:rPr>
              <a:t>[</a:t>
            </a:r>
            <a:r>
              <a:rPr lang="en" altLang="ja-JP" sz="1200" b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[</a:t>
            </a:r>
            <a:r>
              <a:rPr lang="en-US" altLang="ja-JP" sz="1200" b="1">
                <a:solidFill>
                  <a:srgbClr val="00B050"/>
                </a:solidFill>
                <a:latin typeface="Courier New" panose="02070309020205020404" pitchFamily="49" charset="0"/>
              </a:rPr>
              <a:t>20</a:t>
            </a:r>
            <a:r>
              <a:rPr lang="en" altLang="ja-JP" sz="1200" b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]</a:t>
            </a:r>
            <a:r>
              <a:rPr lang="en" altLang="ja-JP" sz="1200" b="1">
                <a:solidFill>
                  <a:srgbClr val="00B050"/>
                </a:solidFill>
                <a:latin typeface="Courier New" panose="02070309020205020404" pitchFamily="49" charset="0"/>
              </a:rPr>
              <a:t>]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,</a:t>
            </a:r>
            <a:r>
              <a:rPr lang="en-US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columns=</a:t>
            </a:r>
            <a:r>
              <a:rPr lang="en" altLang="ja-JP" sz="1200" b="1">
                <a:solidFill>
                  <a:srgbClr val="00B050"/>
                </a:solidFill>
                <a:latin typeface="Courier New" panose="02070309020205020404" pitchFamily="49" charset="0"/>
              </a:rPr>
              <a:t>[</a:t>
            </a:r>
            <a:r>
              <a:rPr lang="en" altLang="ja-JP" sz="1200" b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" altLang="ja-JP" sz="1200" b="1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bmi</a:t>
            </a:r>
            <a:r>
              <a:rPr lang="en" altLang="ja-JP" sz="1200" b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" altLang="ja-JP" sz="1200" b="1">
                <a:solidFill>
                  <a:srgbClr val="00B050"/>
                </a:solidFill>
                <a:latin typeface="Courier New" panose="02070309020205020404" pitchFamily="49" charset="0"/>
              </a:rPr>
              <a:t>]</a:t>
            </a:r>
            <a:r>
              <a:rPr lang="en" altLang="ja-JP" sz="12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  <a:b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</a:br>
            <a:r>
              <a:rPr lang="en" altLang="ja-JP" sz="12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" altLang="ja-JP" sz="12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model_bmi</a:t>
            </a:r>
            <a:r>
              <a:rPr lang="en" altLang="ja-JP" sz="1200" b="1" err="1">
                <a:solidFill>
                  <a:srgbClr val="FF0000"/>
                </a:solidFill>
                <a:latin typeface="Courier New" panose="02070309020205020404" pitchFamily="49" charset="0"/>
              </a:rPr>
              <a:t>.predict</a:t>
            </a:r>
            <a:r>
              <a:rPr lang="en" altLang="ja-JP" sz="1200" b="1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pre</a:t>
            </a:r>
            <a:r>
              <a:rPr lang="en" altLang="ja-JP" sz="1200" b="1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  <a:r>
              <a:rPr lang="en" altLang="ja-JP" sz="12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  <a:p>
            <a:pPr marL="155972" algn="l"/>
            <a:endParaRPr lang="en" altLang="ja-JP" sz="12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55972" algn="l"/>
            <a:r>
              <a:rPr lang="en" altLang="ja-JP" sz="12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" altLang="ja-JP" sz="12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model_bmi.score</a:t>
            </a:r>
            <a:r>
              <a:rPr lang="en" altLang="ja-JP" sz="1200" b="1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x_bmi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y_dm</a:t>
            </a:r>
            <a:r>
              <a:rPr lang="en" altLang="ja-JP" sz="1200" b="1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  <a:r>
              <a:rPr lang="en" altLang="ja-JP" sz="12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4" name="機械学習の流れ(もう少し詳しく)">
            <a:extLst>
              <a:ext uri="{FF2B5EF4-FFF2-40B4-BE49-F238E27FC236}">
                <a16:creationId xmlns:a16="http://schemas.microsoft.com/office/drawing/2014/main" id="{758B85BF-59DA-B549-9326-7194E41D91DD}"/>
              </a:ext>
            </a:extLst>
          </p:cNvPr>
          <p:cNvSpPr txBox="1"/>
          <p:nvPr/>
        </p:nvSpPr>
        <p:spPr>
          <a:xfrm>
            <a:off x="0" y="49686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線形回帰のコードのまとめ</a:t>
            </a:r>
            <a:endParaRPr sz="280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FB3884D-E12D-B90C-0ECB-69C8B2F2673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</a:t>
            </a:fld>
            <a:endParaRPr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0372F4D-06A5-93F4-A01D-6E2434CA6758}"/>
              </a:ext>
            </a:extLst>
          </p:cNvPr>
          <p:cNvSpPr/>
          <p:nvPr/>
        </p:nvSpPr>
        <p:spPr>
          <a:xfrm>
            <a:off x="312682" y="2744561"/>
            <a:ext cx="8653140" cy="2304000"/>
          </a:xfrm>
          <a:prstGeom prst="rect">
            <a:avLst/>
          </a:prstGeom>
          <a:noFill/>
          <a:ln w="41275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414510692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390F8EE-9562-B54D-219B-964DCDDC461E}"/>
              </a:ext>
            </a:extLst>
          </p:cNvPr>
          <p:cNvSpPr txBox="1"/>
          <p:nvPr/>
        </p:nvSpPr>
        <p:spPr>
          <a:xfrm>
            <a:off x="139585" y="1049018"/>
            <a:ext cx="6403556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/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9-10 </a:t>
            </a:r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モデルがどれぐらい予測できているかを調べる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0F6225-3814-EC1C-C45B-293992CB9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8533" y="2135304"/>
            <a:ext cx="2514265" cy="187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9035A1C-ACA5-ED17-75E9-F04A6D089100}"/>
              </a:ext>
            </a:extLst>
          </p:cNvPr>
          <p:cNvSpPr txBox="1"/>
          <p:nvPr/>
        </p:nvSpPr>
        <p:spPr>
          <a:xfrm>
            <a:off x="595542" y="1461835"/>
            <a:ext cx="6570311" cy="453183"/>
          </a:xfrm>
          <a:prstGeom prst="rect">
            <a:avLst/>
          </a:prstGeom>
          <a:noFill/>
          <a:ln w="2222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tIns="72000" bIns="72000">
            <a:spAutoFit/>
          </a:bodyPr>
          <a:lstStyle/>
          <a:p>
            <a:pPr algn="l"/>
            <a:r>
              <a:rPr lang="en" altLang="ja-JP" sz="20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" altLang="ja-JP" sz="20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model_bmi.score</a:t>
            </a:r>
            <a:r>
              <a:rPr lang="en" altLang="ja-JP" sz="2000" b="1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x_bmi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y_dm</a:t>
            </a:r>
            <a:r>
              <a:rPr lang="en" altLang="ja-JP" sz="2000" b="1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  <a:r>
              <a:rPr lang="en" altLang="ja-JP" sz="20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02E38C5-1086-03FA-141D-546A566D2528}"/>
              </a:ext>
            </a:extLst>
          </p:cNvPr>
          <p:cNvSpPr txBox="1"/>
          <p:nvPr/>
        </p:nvSpPr>
        <p:spPr>
          <a:xfrm>
            <a:off x="353563" y="2571750"/>
            <a:ext cx="5975600" cy="18851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ja-JP" altLang="en-US" sz="1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（モデル名</a:t>
            </a:r>
            <a:r>
              <a:rPr lang="en-US" altLang="ja-JP" sz="1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).score(</a:t>
            </a:r>
            <a:r>
              <a:rPr lang="en-US" altLang="ja-JP" sz="1800" b="1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altLang="ja-JP" sz="1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で決定係数</a:t>
            </a:r>
            <a:r>
              <a:rPr lang="en-US" altLang="ja-JP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</a:t>
            </a:r>
            <a:r>
              <a:rPr lang="en-US" altLang="ja-JP" sz="1800" b="1" baseline="30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ja-JP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を計算する</a:t>
            </a:r>
            <a:endParaRPr lang="en-US" altLang="ja-JP" sz="18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endParaRPr lang="en-US" altLang="ja-JP" sz="800" b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ja-JP" sz="18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ja-JP" altLang="en-US" sz="18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決定係数：</a:t>
            </a:r>
            <a:r>
              <a:rPr lang="en-US" altLang="ja-JP" sz="18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ja-JP" altLang="en-US" sz="18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と</a:t>
            </a:r>
            <a:r>
              <a:rPr lang="en-US" altLang="ja-JP" sz="18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ja-JP" altLang="en-US" sz="18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の相関係数の二乗の値</a:t>
            </a:r>
            <a:endParaRPr lang="en-US" altLang="ja-JP" sz="1800" b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ja-JP" sz="18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1~0</a:t>
            </a:r>
            <a:r>
              <a:rPr lang="ja-JP" altLang="en-US" sz="18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の範囲をとる</a:t>
            </a:r>
            <a:endParaRPr lang="en-US" altLang="ja-JP" sz="1800" b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95400" algn="l">
              <a:lnSpc>
                <a:spcPct val="150000"/>
              </a:lnSpc>
            </a:pPr>
            <a:r>
              <a:rPr lang="en-US" altLang="ja-JP" sz="18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ja-JP" altLang="en-US" sz="18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に近いほど</a:t>
            </a:r>
            <a:r>
              <a:rPr lang="en-US" altLang="ja-JP" sz="18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ja-JP" altLang="en-US" sz="18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で</a:t>
            </a:r>
            <a:r>
              <a:rPr lang="en-US" altLang="ja-JP" sz="18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ja-JP" altLang="en-US" sz="18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を予測していると言える</a:t>
            </a:r>
            <a:endParaRPr lang="en-US" altLang="ja-JP" sz="1800" b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①学習モデルの選択…">
            <a:extLst>
              <a:ext uri="{FF2B5EF4-FFF2-40B4-BE49-F238E27FC236}">
                <a16:creationId xmlns:a16="http://schemas.microsoft.com/office/drawing/2014/main" id="{0AD55A60-C78B-E9B9-1BDC-B0C7FA1F3928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</a:rPr>
              <a:t>STEP0</a:t>
            </a:r>
            <a:r>
              <a:rPr lang="en-US" sz="120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STEP4：傾きと切片</a:t>
            </a:r>
            <a:r>
              <a:rPr lang="ja-JP" altLang="en-US" sz="1200">
                <a:solidFill>
                  <a:schemeClr val="tx1"/>
                </a:solidFill>
              </a:rPr>
              <a:t>を求める</a:t>
            </a:r>
            <a:endParaRPr lang="en-US" altLang="ja-JP" sz="120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>
                <a:solidFill>
                  <a:schemeClr val="tx1"/>
                </a:solidFill>
              </a:rPr>
              <a:t>STEP5</a:t>
            </a:r>
            <a:r>
              <a:rPr lang="ja-JP" altLang="en-US" sz="1200">
                <a:solidFill>
                  <a:schemeClr val="tx1"/>
                </a:solidFill>
              </a:rPr>
              <a:t>：予測を行う</a:t>
            </a:r>
            <a:endParaRPr lang="en-US" altLang="ja-JP" sz="120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>
                <a:solidFill>
                  <a:srgbClr val="FF0000"/>
                </a:solidFill>
              </a:rPr>
              <a:t>STEP6</a:t>
            </a:r>
            <a:r>
              <a:rPr lang="ja-JP" altLang="en-US" sz="1200">
                <a:solidFill>
                  <a:srgbClr val="FF0000"/>
                </a:solidFill>
              </a:rPr>
              <a:t>：モデルの評価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5" name="①学習モデルの選択(今回は線形回帰)…">
            <a:extLst>
              <a:ext uri="{FF2B5EF4-FFF2-40B4-BE49-F238E27FC236}">
                <a16:creationId xmlns:a16="http://schemas.microsoft.com/office/drawing/2014/main" id="{A43961A0-BEDA-102B-06C2-5C5895F4C319}"/>
              </a:ext>
            </a:extLst>
          </p:cNvPr>
          <p:cNvSpPr txBox="1"/>
          <p:nvPr/>
        </p:nvSpPr>
        <p:spPr>
          <a:xfrm>
            <a:off x="-1" y="530954"/>
            <a:ext cx="4386471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6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</a:t>
            </a:r>
            <a:r>
              <a:rPr lang="ja-JP" altLang="en-US" sz="2000" b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モデルの予測性能評価</a:t>
            </a:r>
            <a:endParaRPr lang="en-US" altLang="ja-JP" sz="2000" b="1">
              <a:solidFill>
                <a:schemeClr val="tx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C3A2E8-5AD0-4155-966F-C7A9DB38C842}"/>
              </a:ext>
            </a:extLst>
          </p:cNvPr>
          <p:cNvSpPr txBox="1"/>
          <p:nvPr/>
        </p:nvSpPr>
        <p:spPr>
          <a:xfrm>
            <a:off x="1135484" y="2005918"/>
            <a:ext cx="342080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0.3439237602253802</a:t>
            </a:r>
            <a:endParaRPr kumimoji="0" lang="ja-JP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14" name="線形回帰で88歳の歯周病の歯の本数を予測する">
            <a:extLst>
              <a:ext uri="{FF2B5EF4-FFF2-40B4-BE49-F238E27FC236}">
                <a16:creationId xmlns:a16="http://schemas.microsoft.com/office/drawing/2014/main" id="{584237AA-4F18-C5AE-09E2-D1FF4E8A6FD0}"/>
              </a:ext>
            </a:extLst>
          </p:cNvPr>
          <p:cNvSpPr txBox="1"/>
          <p:nvPr/>
        </p:nvSpPr>
        <p:spPr>
          <a:xfrm>
            <a:off x="241697" y="17372"/>
            <a:ext cx="2192908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</a:t>
            </a:r>
            <a:endParaRPr sz="28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296683F-D1E6-C42D-3626-074CA6790A2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30</a:t>
            </a:fld>
            <a:endParaRPr lang="ja-JP" altLang="en-US"/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16698824-5A32-6116-10D8-99F51A38A269}"/>
              </a:ext>
            </a:extLst>
          </p:cNvPr>
          <p:cNvSpPr/>
          <p:nvPr/>
        </p:nvSpPr>
        <p:spPr>
          <a:xfrm>
            <a:off x="869759" y="2084144"/>
            <a:ext cx="265725" cy="315472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321423827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390F8EE-9562-B54D-219B-964DCDDC461E}"/>
              </a:ext>
            </a:extLst>
          </p:cNvPr>
          <p:cNvSpPr txBox="1"/>
          <p:nvPr/>
        </p:nvSpPr>
        <p:spPr>
          <a:xfrm>
            <a:off x="341842" y="941234"/>
            <a:ext cx="6403556" cy="4078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/>
            <a:r>
              <a:rPr lang="ja-JP" altLang="en-US" sz="2400" b="1"/>
              <a:t>決定係数</a:t>
            </a:r>
            <a:r>
              <a:rPr lang="en-US" altLang="ja-JP" sz="2400" b="1"/>
              <a:t>R</a:t>
            </a:r>
            <a:r>
              <a:rPr lang="en-US" altLang="ja-JP" sz="2400" b="1" baseline="30000"/>
              <a:t>2</a:t>
            </a:r>
            <a:endParaRPr lang="ja-JP" altLang="en-US" sz="2400" b="1" baseline="300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0F6225-3814-EC1C-C45B-293992CB9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044" y="3387104"/>
            <a:ext cx="1978658" cy="147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①学習モデルの選択…">
            <a:extLst>
              <a:ext uri="{FF2B5EF4-FFF2-40B4-BE49-F238E27FC236}">
                <a16:creationId xmlns:a16="http://schemas.microsoft.com/office/drawing/2014/main" id="{0AD55A60-C78B-E9B9-1BDC-B0C7FA1F3928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</a:rPr>
              <a:t>STEP0</a:t>
            </a:r>
            <a:r>
              <a:rPr lang="en-US" sz="120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STEP4：傾きと切片</a:t>
            </a:r>
            <a:r>
              <a:rPr lang="ja-JP" altLang="en-US" sz="1200">
                <a:solidFill>
                  <a:schemeClr val="tx1"/>
                </a:solidFill>
              </a:rPr>
              <a:t>を求める</a:t>
            </a:r>
            <a:endParaRPr lang="en-US" altLang="ja-JP" sz="120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>
                <a:solidFill>
                  <a:schemeClr val="tx1"/>
                </a:solidFill>
              </a:rPr>
              <a:t>STEP5</a:t>
            </a:r>
            <a:r>
              <a:rPr lang="ja-JP" altLang="en-US" sz="1200">
                <a:solidFill>
                  <a:schemeClr val="tx1"/>
                </a:solidFill>
              </a:rPr>
              <a:t>：予測を行う</a:t>
            </a:r>
            <a:endParaRPr lang="en-US" altLang="ja-JP" sz="120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>
                <a:solidFill>
                  <a:srgbClr val="FF0000"/>
                </a:solidFill>
              </a:rPr>
              <a:t>STEP6</a:t>
            </a:r>
            <a:r>
              <a:rPr lang="ja-JP" altLang="en-US" sz="1200">
                <a:solidFill>
                  <a:srgbClr val="FF0000"/>
                </a:solidFill>
              </a:rPr>
              <a:t>：モデルの評価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5" name="①学習モデルの選択(今回は線形回帰)…">
            <a:extLst>
              <a:ext uri="{FF2B5EF4-FFF2-40B4-BE49-F238E27FC236}">
                <a16:creationId xmlns:a16="http://schemas.microsoft.com/office/drawing/2014/main" id="{A43961A0-BEDA-102B-06C2-5C5895F4C319}"/>
              </a:ext>
            </a:extLst>
          </p:cNvPr>
          <p:cNvSpPr txBox="1"/>
          <p:nvPr/>
        </p:nvSpPr>
        <p:spPr>
          <a:xfrm>
            <a:off x="-1" y="530954"/>
            <a:ext cx="4386471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6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</a:t>
            </a:r>
            <a:r>
              <a:rPr lang="ja-JP" altLang="en-US" sz="2000" b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モデルの予測性能評価</a:t>
            </a:r>
            <a:endParaRPr lang="en-US" altLang="ja-JP" sz="2000" b="1">
              <a:solidFill>
                <a:schemeClr val="tx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C3A2E8-5AD0-4155-966F-C7A9DB38C842}"/>
              </a:ext>
            </a:extLst>
          </p:cNvPr>
          <p:cNvSpPr txBox="1"/>
          <p:nvPr/>
        </p:nvSpPr>
        <p:spPr>
          <a:xfrm>
            <a:off x="2457586" y="3789360"/>
            <a:ext cx="133209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R</a:t>
            </a:r>
            <a:r>
              <a:rPr kumimoji="0" lang="en-US" altLang="ja-JP" sz="2400" b="1" i="0" u="none" strike="noStrike" cap="none" spc="0" normalizeH="0" baseline="300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2</a:t>
            </a:r>
            <a:r>
              <a:rPr kumimoji="0" lang="en-US" altLang="ja-JP" sz="24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=</a:t>
            </a:r>
            <a:r>
              <a:rPr kumimoji="0" lang="en-US" altLang="ja-JP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0.34</a:t>
            </a:r>
            <a:endParaRPr kumimoji="0" lang="ja-JP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AD75A878-6CD7-53AE-3221-99B48CECD2DD}"/>
              </a:ext>
            </a:extLst>
          </p:cNvPr>
          <p:cNvSpPr/>
          <p:nvPr/>
        </p:nvSpPr>
        <p:spPr>
          <a:xfrm>
            <a:off x="4085189" y="3789360"/>
            <a:ext cx="814158" cy="501446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F6D9597-EBB7-F3E0-08B5-D9447A5583AA}"/>
              </a:ext>
            </a:extLst>
          </p:cNvPr>
          <p:cNvSpPr txBox="1"/>
          <p:nvPr/>
        </p:nvSpPr>
        <p:spPr>
          <a:xfrm>
            <a:off x="5039033" y="3693202"/>
            <a:ext cx="359101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今回のモデルはそれほど予測性能は高くない</a:t>
            </a:r>
          </a:p>
        </p:txBody>
      </p:sp>
      <p:sp>
        <p:nvSpPr>
          <p:cNvPr id="14" name="線形回帰で88歳の歯周病の歯の本数を予測する">
            <a:extLst>
              <a:ext uri="{FF2B5EF4-FFF2-40B4-BE49-F238E27FC236}">
                <a16:creationId xmlns:a16="http://schemas.microsoft.com/office/drawing/2014/main" id="{584237AA-4F18-C5AE-09E2-D1FF4E8A6FD0}"/>
              </a:ext>
            </a:extLst>
          </p:cNvPr>
          <p:cNvSpPr txBox="1"/>
          <p:nvPr/>
        </p:nvSpPr>
        <p:spPr>
          <a:xfrm>
            <a:off x="241697" y="17372"/>
            <a:ext cx="2192908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</a:t>
            </a:r>
            <a:endParaRPr sz="28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296683F-D1E6-C42D-3626-074CA6790A2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31</a:t>
            </a:fld>
            <a:endParaRPr lang="ja-JP" altLang="en-US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B2553309-5C32-DCC5-D786-08D1E1E50C41}"/>
              </a:ext>
            </a:extLst>
          </p:cNvPr>
          <p:cNvCxnSpPr>
            <a:cxnSpLocks/>
          </p:cNvCxnSpPr>
          <p:nvPr/>
        </p:nvCxnSpPr>
        <p:spPr>
          <a:xfrm flipV="1">
            <a:off x="595543" y="1730190"/>
            <a:ext cx="0" cy="154544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36869DE-6480-AF7A-A8A0-36C1AAE72936}"/>
              </a:ext>
            </a:extLst>
          </p:cNvPr>
          <p:cNvCxnSpPr>
            <a:cxnSpLocks/>
          </p:cNvCxnSpPr>
          <p:nvPr/>
        </p:nvCxnSpPr>
        <p:spPr>
          <a:xfrm>
            <a:off x="595543" y="3254414"/>
            <a:ext cx="159769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310D497E-07C1-361B-012A-51E79739990C}"/>
              </a:ext>
            </a:extLst>
          </p:cNvPr>
          <p:cNvCxnSpPr/>
          <p:nvPr/>
        </p:nvCxnSpPr>
        <p:spPr>
          <a:xfrm flipV="1">
            <a:off x="685523" y="2192676"/>
            <a:ext cx="1417730" cy="83939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円/楕円 25">
            <a:extLst>
              <a:ext uri="{FF2B5EF4-FFF2-40B4-BE49-F238E27FC236}">
                <a16:creationId xmlns:a16="http://schemas.microsoft.com/office/drawing/2014/main" id="{A3AB00C2-B31F-EE6F-42B3-D7038D73EFCE}"/>
              </a:ext>
            </a:extLst>
          </p:cNvPr>
          <p:cNvSpPr/>
          <p:nvPr/>
        </p:nvSpPr>
        <p:spPr>
          <a:xfrm>
            <a:off x="819904" y="2840967"/>
            <a:ext cx="108000" cy="108000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798B0683-29E8-ADE1-BDDE-E0BDCAD4FE61}"/>
              </a:ext>
            </a:extLst>
          </p:cNvPr>
          <p:cNvSpPr/>
          <p:nvPr/>
        </p:nvSpPr>
        <p:spPr>
          <a:xfrm>
            <a:off x="1113099" y="2667898"/>
            <a:ext cx="108000" cy="108000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432DBA1D-A511-5DC7-C78D-2BBA839343AF}"/>
              </a:ext>
            </a:extLst>
          </p:cNvPr>
          <p:cNvSpPr/>
          <p:nvPr/>
        </p:nvSpPr>
        <p:spPr>
          <a:xfrm>
            <a:off x="1427544" y="2484633"/>
            <a:ext cx="108000" cy="108000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C4C5BB90-09A0-028E-C1CA-5A3C5F4F431E}"/>
              </a:ext>
            </a:extLst>
          </p:cNvPr>
          <p:cNvSpPr/>
          <p:nvPr/>
        </p:nvSpPr>
        <p:spPr>
          <a:xfrm>
            <a:off x="1672542" y="2336091"/>
            <a:ext cx="108000" cy="108000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0" name="円/楕円 29">
            <a:extLst>
              <a:ext uri="{FF2B5EF4-FFF2-40B4-BE49-F238E27FC236}">
                <a16:creationId xmlns:a16="http://schemas.microsoft.com/office/drawing/2014/main" id="{076FFEA7-788D-8ECE-DC31-7D9E77E15616}"/>
              </a:ext>
            </a:extLst>
          </p:cNvPr>
          <p:cNvSpPr/>
          <p:nvPr/>
        </p:nvSpPr>
        <p:spPr>
          <a:xfrm>
            <a:off x="1894391" y="2222274"/>
            <a:ext cx="108000" cy="108000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1" name="円/楕円 30">
            <a:extLst>
              <a:ext uri="{FF2B5EF4-FFF2-40B4-BE49-F238E27FC236}">
                <a16:creationId xmlns:a16="http://schemas.microsoft.com/office/drawing/2014/main" id="{4961A167-6125-567E-1C55-DE7D12A5C2B4}"/>
              </a:ext>
            </a:extLst>
          </p:cNvPr>
          <p:cNvSpPr/>
          <p:nvPr/>
        </p:nvSpPr>
        <p:spPr>
          <a:xfrm>
            <a:off x="1259712" y="2594590"/>
            <a:ext cx="108000" cy="108000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2ECB7E8-327B-42C8-0FCE-F1B89FBABC0B}"/>
              </a:ext>
            </a:extLst>
          </p:cNvPr>
          <p:cNvSpPr txBox="1"/>
          <p:nvPr/>
        </p:nvSpPr>
        <p:spPr>
          <a:xfrm>
            <a:off x="1442938" y="1372447"/>
            <a:ext cx="6155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高い</a:t>
            </a:r>
          </a:p>
        </p:txBody>
      </p:sp>
      <p:sp>
        <p:nvSpPr>
          <p:cNvPr id="33" name="右矢印 32">
            <a:extLst>
              <a:ext uri="{FF2B5EF4-FFF2-40B4-BE49-F238E27FC236}">
                <a16:creationId xmlns:a16="http://schemas.microsoft.com/office/drawing/2014/main" id="{B4B41569-CC21-27D8-FA8B-6DD2643C82B2}"/>
              </a:ext>
            </a:extLst>
          </p:cNvPr>
          <p:cNvSpPr/>
          <p:nvPr/>
        </p:nvSpPr>
        <p:spPr>
          <a:xfrm>
            <a:off x="2193234" y="1474612"/>
            <a:ext cx="3271791" cy="167608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20C89475-A100-9C83-9284-7D3497A3F78D}"/>
              </a:ext>
            </a:extLst>
          </p:cNvPr>
          <p:cNvSpPr txBox="1"/>
          <p:nvPr/>
        </p:nvSpPr>
        <p:spPr>
          <a:xfrm>
            <a:off x="5852980" y="1363846"/>
            <a:ext cx="6155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2000"/>
              <a:t>低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い</a:t>
            </a:r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F187D3F6-06FD-5B01-336F-5B014846B442}"/>
              </a:ext>
            </a:extLst>
          </p:cNvPr>
          <p:cNvCxnSpPr>
            <a:cxnSpLocks/>
          </p:cNvCxnSpPr>
          <p:nvPr/>
        </p:nvCxnSpPr>
        <p:spPr>
          <a:xfrm flipV="1">
            <a:off x="3211259" y="1796723"/>
            <a:ext cx="0" cy="154544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C0B6BE92-4BB6-D4BB-4D99-75C423C77422}"/>
              </a:ext>
            </a:extLst>
          </p:cNvPr>
          <p:cNvCxnSpPr>
            <a:cxnSpLocks/>
          </p:cNvCxnSpPr>
          <p:nvPr/>
        </p:nvCxnSpPr>
        <p:spPr>
          <a:xfrm>
            <a:off x="3211259" y="3320947"/>
            <a:ext cx="159769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9EFA23BD-2A20-7F35-8C10-9B097BC1B0A8}"/>
              </a:ext>
            </a:extLst>
          </p:cNvPr>
          <p:cNvCxnSpPr/>
          <p:nvPr/>
        </p:nvCxnSpPr>
        <p:spPr>
          <a:xfrm flipV="1">
            <a:off x="3301239" y="2259209"/>
            <a:ext cx="1417730" cy="83939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円/楕円 37">
            <a:extLst>
              <a:ext uri="{FF2B5EF4-FFF2-40B4-BE49-F238E27FC236}">
                <a16:creationId xmlns:a16="http://schemas.microsoft.com/office/drawing/2014/main" id="{41B26D0E-5C25-527E-2945-89CECEE6910C}"/>
              </a:ext>
            </a:extLst>
          </p:cNvPr>
          <p:cNvSpPr/>
          <p:nvPr/>
        </p:nvSpPr>
        <p:spPr>
          <a:xfrm>
            <a:off x="3435620" y="2791753"/>
            <a:ext cx="108000" cy="108000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6AA2165A-A8D2-2B53-3FB0-45B72BC8DCB1}"/>
              </a:ext>
            </a:extLst>
          </p:cNvPr>
          <p:cNvSpPr/>
          <p:nvPr/>
        </p:nvSpPr>
        <p:spPr>
          <a:xfrm>
            <a:off x="3678001" y="2862748"/>
            <a:ext cx="108000" cy="108000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FFF94AB5-B31E-9679-E1C2-C3161F864CEA}"/>
              </a:ext>
            </a:extLst>
          </p:cNvPr>
          <p:cNvSpPr/>
          <p:nvPr/>
        </p:nvSpPr>
        <p:spPr>
          <a:xfrm>
            <a:off x="4043259" y="2667898"/>
            <a:ext cx="108000" cy="108000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EBA264CF-A26D-2549-B98E-A09A1B37670F}"/>
              </a:ext>
            </a:extLst>
          </p:cNvPr>
          <p:cNvSpPr/>
          <p:nvPr/>
        </p:nvSpPr>
        <p:spPr>
          <a:xfrm>
            <a:off x="4151259" y="2412961"/>
            <a:ext cx="108000" cy="108000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355299AB-41AC-7174-2737-70E6B2803929}"/>
              </a:ext>
            </a:extLst>
          </p:cNvPr>
          <p:cNvSpPr/>
          <p:nvPr/>
        </p:nvSpPr>
        <p:spPr>
          <a:xfrm>
            <a:off x="4478764" y="2440027"/>
            <a:ext cx="108000" cy="108000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11DF0356-CD30-6BC4-639C-80AC7598C390}"/>
              </a:ext>
            </a:extLst>
          </p:cNvPr>
          <p:cNvSpPr/>
          <p:nvPr/>
        </p:nvSpPr>
        <p:spPr>
          <a:xfrm>
            <a:off x="3737611" y="2613898"/>
            <a:ext cx="108000" cy="108000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021056D2-C637-EF8D-9FEC-09E5A296F211}"/>
              </a:ext>
            </a:extLst>
          </p:cNvPr>
          <p:cNvSpPr/>
          <p:nvPr/>
        </p:nvSpPr>
        <p:spPr>
          <a:xfrm>
            <a:off x="4492268" y="2245184"/>
            <a:ext cx="108000" cy="108000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1391A243-4C31-3BD8-EEF2-3D70F699831F}"/>
              </a:ext>
            </a:extLst>
          </p:cNvPr>
          <p:cNvCxnSpPr>
            <a:cxnSpLocks/>
          </p:cNvCxnSpPr>
          <p:nvPr/>
        </p:nvCxnSpPr>
        <p:spPr>
          <a:xfrm flipV="1">
            <a:off x="5794746" y="1782019"/>
            <a:ext cx="0" cy="154544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C7F5AD5B-24D0-E601-F44F-FA685A75B94E}"/>
              </a:ext>
            </a:extLst>
          </p:cNvPr>
          <p:cNvCxnSpPr>
            <a:cxnSpLocks/>
          </p:cNvCxnSpPr>
          <p:nvPr/>
        </p:nvCxnSpPr>
        <p:spPr>
          <a:xfrm>
            <a:off x="5794746" y="3306243"/>
            <a:ext cx="159769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F88AE3AF-2C24-0969-5B05-F1E3D7851E7F}"/>
              </a:ext>
            </a:extLst>
          </p:cNvPr>
          <p:cNvCxnSpPr/>
          <p:nvPr/>
        </p:nvCxnSpPr>
        <p:spPr>
          <a:xfrm flipV="1">
            <a:off x="5884726" y="2244505"/>
            <a:ext cx="1417730" cy="83939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円/楕円 48">
            <a:extLst>
              <a:ext uri="{FF2B5EF4-FFF2-40B4-BE49-F238E27FC236}">
                <a16:creationId xmlns:a16="http://schemas.microsoft.com/office/drawing/2014/main" id="{401F3B90-442D-8F19-15D0-24EADCFE2F68}"/>
              </a:ext>
            </a:extLst>
          </p:cNvPr>
          <p:cNvSpPr/>
          <p:nvPr/>
        </p:nvSpPr>
        <p:spPr>
          <a:xfrm>
            <a:off x="6032285" y="2586228"/>
            <a:ext cx="108000" cy="108000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060605F7-130C-8AC8-203B-BBCA2EFEB2CF}"/>
              </a:ext>
            </a:extLst>
          </p:cNvPr>
          <p:cNvSpPr/>
          <p:nvPr/>
        </p:nvSpPr>
        <p:spPr>
          <a:xfrm>
            <a:off x="6261488" y="3067963"/>
            <a:ext cx="108000" cy="108000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212F0809-2871-B400-39B6-F066B064D354}"/>
              </a:ext>
            </a:extLst>
          </p:cNvPr>
          <p:cNvSpPr/>
          <p:nvPr/>
        </p:nvSpPr>
        <p:spPr>
          <a:xfrm>
            <a:off x="6593591" y="2804499"/>
            <a:ext cx="108000" cy="108000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453FC38B-6B63-2E41-73B9-2DED528E3C77}"/>
              </a:ext>
            </a:extLst>
          </p:cNvPr>
          <p:cNvSpPr/>
          <p:nvPr/>
        </p:nvSpPr>
        <p:spPr>
          <a:xfrm>
            <a:off x="6726543" y="2039555"/>
            <a:ext cx="108000" cy="108000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260D53DF-6F52-CF8C-F173-0FDFCB499150}"/>
              </a:ext>
            </a:extLst>
          </p:cNvPr>
          <p:cNvSpPr/>
          <p:nvPr/>
        </p:nvSpPr>
        <p:spPr>
          <a:xfrm>
            <a:off x="7047461" y="2567117"/>
            <a:ext cx="108000" cy="108000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EE48E4EB-A244-B466-3DBC-755297D1DA0A}"/>
              </a:ext>
            </a:extLst>
          </p:cNvPr>
          <p:cNvSpPr/>
          <p:nvPr/>
        </p:nvSpPr>
        <p:spPr>
          <a:xfrm>
            <a:off x="6308337" y="2332027"/>
            <a:ext cx="108000" cy="108000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978099C2-3CBE-FE46-5430-DA81F864B7E7}"/>
              </a:ext>
            </a:extLst>
          </p:cNvPr>
          <p:cNvSpPr/>
          <p:nvPr/>
        </p:nvSpPr>
        <p:spPr>
          <a:xfrm>
            <a:off x="7074439" y="2104491"/>
            <a:ext cx="108000" cy="108000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9355D1CE-B653-389E-AABC-D7C79ED9D746}"/>
              </a:ext>
            </a:extLst>
          </p:cNvPr>
          <p:cNvSpPr/>
          <p:nvPr/>
        </p:nvSpPr>
        <p:spPr>
          <a:xfrm>
            <a:off x="1548886" y="2449611"/>
            <a:ext cx="108000" cy="108000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4" name="右矢印 3">
            <a:extLst>
              <a:ext uri="{FF2B5EF4-FFF2-40B4-BE49-F238E27FC236}">
                <a16:creationId xmlns:a16="http://schemas.microsoft.com/office/drawing/2014/main" id="{B1834B77-7B12-59DB-F68B-BA670E23C52C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130737062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C758FEB-6EAB-8E69-8118-A797534FFADC}"/>
              </a:ext>
            </a:extLst>
          </p:cNvPr>
          <p:cNvSpPr/>
          <p:nvPr/>
        </p:nvSpPr>
        <p:spPr>
          <a:xfrm>
            <a:off x="342900" y="1153412"/>
            <a:ext cx="2804048" cy="2808000"/>
          </a:xfrm>
          <a:prstGeom prst="rect">
            <a:avLst/>
          </a:prstGeom>
          <a:noFill/>
          <a:ln w="412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E6EA63-9DAA-2555-582E-E42590794D50}"/>
              </a:ext>
            </a:extLst>
          </p:cNvPr>
          <p:cNvSpPr txBox="1"/>
          <p:nvPr/>
        </p:nvSpPr>
        <p:spPr>
          <a:xfrm>
            <a:off x="476736" y="746708"/>
            <a:ext cx="261610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データの用意</a:t>
            </a:r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BDCEBFFB-2885-34EE-DFD0-4AD138FB3D4B}"/>
              </a:ext>
            </a:extLst>
          </p:cNvPr>
          <p:cNvSpPr/>
          <p:nvPr/>
        </p:nvSpPr>
        <p:spPr>
          <a:xfrm>
            <a:off x="582444" y="1506059"/>
            <a:ext cx="1312342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800" b="1">
              <a:solidFill>
                <a:srgbClr val="002060"/>
              </a:solidFill>
            </a:endParaRPr>
          </a:p>
        </p:txBody>
      </p:sp>
      <p:sp>
        <p:nvSpPr>
          <p:cNvPr id="7" name="四角形">
            <a:extLst>
              <a:ext uri="{FF2B5EF4-FFF2-40B4-BE49-F238E27FC236}">
                <a16:creationId xmlns:a16="http://schemas.microsoft.com/office/drawing/2014/main" id="{4E8EC04D-0D3F-8ECA-B2AA-D3ACF0DC0040}"/>
              </a:ext>
            </a:extLst>
          </p:cNvPr>
          <p:cNvSpPr/>
          <p:nvPr/>
        </p:nvSpPr>
        <p:spPr>
          <a:xfrm>
            <a:off x="2196137" y="1520397"/>
            <a:ext cx="718429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2000" b="1">
              <a:solidFill>
                <a:srgbClr val="00206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ADAE87-B0D6-2A43-FF97-71EBF1AB73D0}"/>
              </a:ext>
            </a:extLst>
          </p:cNvPr>
          <p:cNvSpPr txBox="1"/>
          <p:nvPr/>
        </p:nvSpPr>
        <p:spPr>
          <a:xfrm>
            <a:off x="732867" y="2222937"/>
            <a:ext cx="101149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特徴量</a:t>
            </a:r>
            <a:r>
              <a:rPr lang="en-US" altLang="ja-JP" sz="1600"/>
              <a:t>(x)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3DAB9A-8782-063D-2276-AB7B35274A0C}"/>
              </a:ext>
            </a:extLst>
          </p:cNvPr>
          <p:cNvSpPr txBox="1"/>
          <p:nvPr/>
        </p:nvSpPr>
        <p:spPr>
          <a:xfrm>
            <a:off x="2054817" y="2208599"/>
            <a:ext cx="101309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正解値</a:t>
            </a:r>
            <a:r>
              <a:rPr lang="en-US" altLang="ja-JP" sz="1600"/>
              <a:t>(y)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" name="角丸四角形">
            <a:extLst>
              <a:ext uri="{FF2B5EF4-FFF2-40B4-BE49-F238E27FC236}">
                <a16:creationId xmlns:a16="http://schemas.microsoft.com/office/drawing/2014/main" id="{FD22AAB1-C6C2-D4BC-4CCF-86C9857B4285}"/>
              </a:ext>
            </a:extLst>
          </p:cNvPr>
          <p:cNvSpPr/>
          <p:nvPr/>
        </p:nvSpPr>
        <p:spPr>
          <a:xfrm>
            <a:off x="3645733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" name="学習モデルの選定">
            <a:extLst>
              <a:ext uri="{FF2B5EF4-FFF2-40B4-BE49-F238E27FC236}">
                <a16:creationId xmlns:a16="http://schemas.microsoft.com/office/drawing/2014/main" id="{AAB8812A-28A9-45FE-6C3F-E9BF67ADFC98}"/>
              </a:ext>
            </a:extLst>
          </p:cNvPr>
          <p:cNvSpPr txBox="1"/>
          <p:nvPr/>
        </p:nvSpPr>
        <p:spPr>
          <a:xfrm>
            <a:off x="3359385" y="836488"/>
            <a:ext cx="2465420" cy="284693"/>
          </a:xfrm>
          <a:prstGeom prst="rect">
            <a:avLst/>
          </a:prstGeom>
          <a:solidFill>
            <a:schemeClr val="accent3">
              <a:alpha val="5138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 sz="1600" b="1"/>
              <a:t>STEP2:</a:t>
            </a:r>
            <a:r>
              <a:rPr sz="1600" b="1"/>
              <a:t>学習モデルの選定</a:t>
            </a:r>
          </a:p>
        </p:txBody>
      </p:sp>
      <p:sp>
        <p:nvSpPr>
          <p:cNvPr id="10" name="学習">
            <a:extLst>
              <a:ext uri="{FF2B5EF4-FFF2-40B4-BE49-F238E27FC236}">
                <a16:creationId xmlns:a16="http://schemas.microsoft.com/office/drawing/2014/main" id="{32CA2E10-74DA-6637-49C6-DE750E605EFF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/>
          </a:p>
        </p:txBody>
      </p:sp>
      <p:sp>
        <p:nvSpPr>
          <p:cNvPr id="11" name="矢印">
            <a:extLst>
              <a:ext uri="{FF2B5EF4-FFF2-40B4-BE49-F238E27FC236}">
                <a16:creationId xmlns:a16="http://schemas.microsoft.com/office/drawing/2014/main" id="{A5A78B25-EC31-9806-C906-37BD630EE599}"/>
              </a:ext>
            </a:extLst>
          </p:cNvPr>
          <p:cNvSpPr/>
          <p:nvPr/>
        </p:nvSpPr>
        <p:spPr>
          <a:xfrm rot="5400000">
            <a:off x="3880111" y="1229027"/>
            <a:ext cx="494221" cy="42333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D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3" name="学習">
            <a:extLst>
              <a:ext uri="{FF2B5EF4-FFF2-40B4-BE49-F238E27FC236}">
                <a16:creationId xmlns:a16="http://schemas.microsoft.com/office/drawing/2014/main" id="{396ED433-4EFD-D130-FE58-74C46638D5DD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/>
          </a:p>
        </p:txBody>
      </p:sp>
      <p:sp>
        <p:nvSpPr>
          <p:cNvPr id="14" name="角丸四角形">
            <a:extLst>
              <a:ext uri="{FF2B5EF4-FFF2-40B4-BE49-F238E27FC236}">
                <a16:creationId xmlns:a16="http://schemas.microsoft.com/office/drawing/2014/main" id="{DBABABF9-B559-D163-7CAE-AC2C8AA20354}"/>
              </a:ext>
            </a:extLst>
          </p:cNvPr>
          <p:cNvSpPr/>
          <p:nvPr/>
        </p:nvSpPr>
        <p:spPr>
          <a:xfrm>
            <a:off x="5054716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5" name="学習済み…">
            <a:extLst>
              <a:ext uri="{FF2B5EF4-FFF2-40B4-BE49-F238E27FC236}">
                <a16:creationId xmlns:a16="http://schemas.microsoft.com/office/drawing/2014/main" id="{1C9E53CE-86CD-4776-AEE0-E7A5E2340583}"/>
              </a:ext>
            </a:extLst>
          </p:cNvPr>
          <p:cNvSpPr txBox="1"/>
          <p:nvPr/>
        </p:nvSpPr>
        <p:spPr>
          <a:xfrm>
            <a:off x="5113011" y="1907249"/>
            <a:ext cx="846386" cy="5232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200"/>
            </a:pPr>
            <a:r>
              <a:rPr sz="1575"/>
              <a:t>学習済み</a:t>
            </a:r>
          </a:p>
          <a:p>
            <a:pPr>
              <a:defRPr sz="4200"/>
            </a:pPr>
            <a:r>
              <a:rPr sz="1575"/>
              <a:t>モデル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9BF292A-6D8C-6A98-ABE9-37A17ECE2AEE}"/>
              </a:ext>
            </a:extLst>
          </p:cNvPr>
          <p:cNvSpPr txBox="1"/>
          <p:nvPr/>
        </p:nvSpPr>
        <p:spPr>
          <a:xfrm>
            <a:off x="3878186" y="2665274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STEP3: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学習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6CBEEE8-D8DB-1991-3E27-8393220B71C3}"/>
              </a:ext>
            </a:extLst>
          </p:cNvPr>
          <p:cNvSpPr txBox="1"/>
          <p:nvPr/>
        </p:nvSpPr>
        <p:spPr>
          <a:xfrm>
            <a:off x="5536204" y="1281875"/>
            <a:ext cx="235962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STEP4: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傾きと切片</a:t>
            </a:r>
          </a:p>
        </p:txBody>
      </p:sp>
      <p:sp>
        <p:nvSpPr>
          <p:cNvPr id="19" name="矢印">
            <a:extLst>
              <a:ext uri="{FF2B5EF4-FFF2-40B4-BE49-F238E27FC236}">
                <a16:creationId xmlns:a16="http://schemas.microsoft.com/office/drawing/2014/main" id="{72142DB7-5365-165A-BDAD-784D6F4D0BA3}"/>
              </a:ext>
            </a:extLst>
          </p:cNvPr>
          <p:cNvSpPr/>
          <p:nvPr/>
        </p:nvSpPr>
        <p:spPr>
          <a:xfrm>
            <a:off x="3146948" y="194911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0" name="矢印">
            <a:extLst>
              <a:ext uri="{FF2B5EF4-FFF2-40B4-BE49-F238E27FC236}">
                <a16:creationId xmlns:a16="http://schemas.microsoft.com/office/drawing/2014/main" id="{F0A2016F-AAEA-29CE-0483-C8B969DEBE6B}"/>
              </a:ext>
            </a:extLst>
          </p:cNvPr>
          <p:cNvSpPr/>
          <p:nvPr/>
        </p:nvSpPr>
        <p:spPr>
          <a:xfrm>
            <a:off x="4594748" y="194911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2" name="角丸四角形">
            <a:extLst>
              <a:ext uri="{FF2B5EF4-FFF2-40B4-BE49-F238E27FC236}">
                <a16:creationId xmlns:a16="http://schemas.microsoft.com/office/drawing/2014/main" id="{F1DB24FA-CB60-BFD9-69B9-F5CFD4E5924A}"/>
              </a:ext>
            </a:extLst>
          </p:cNvPr>
          <p:cNvSpPr/>
          <p:nvPr/>
        </p:nvSpPr>
        <p:spPr>
          <a:xfrm>
            <a:off x="6830447" y="1720544"/>
            <a:ext cx="1252919" cy="761326"/>
          </a:xfrm>
          <a:prstGeom prst="roundRect">
            <a:avLst>
              <a:gd name="adj" fmla="val 15000"/>
            </a:avLst>
          </a:prstGeom>
          <a:solidFill>
            <a:schemeClr val="accent5">
              <a:hueOff val="-82419"/>
              <a:satOff val="-9513"/>
              <a:lumOff val="-16343"/>
              <a:alpha val="5887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6" name="正解の予測">
            <a:extLst>
              <a:ext uri="{FF2B5EF4-FFF2-40B4-BE49-F238E27FC236}">
                <a16:creationId xmlns:a16="http://schemas.microsoft.com/office/drawing/2014/main" id="{1B58EAF3-B9ED-E9A6-A301-ACBF892F19F3}"/>
              </a:ext>
            </a:extLst>
          </p:cNvPr>
          <p:cNvSpPr txBox="1"/>
          <p:nvPr/>
        </p:nvSpPr>
        <p:spPr>
          <a:xfrm>
            <a:off x="6932724" y="1960783"/>
            <a:ext cx="1048364" cy="2808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/>
            </a:lvl1pPr>
          </a:lstStyle>
          <a:p>
            <a:r>
              <a:rPr sz="1575"/>
              <a:t>正解の予測</a:t>
            </a:r>
          </a:p>
        </p:txBody>
      </p:sp>
      <p:sp>
        <p:nvSpPr>
          <p:cNvPr id="21" name="矢印">
            <a:extLst>
              <a:ext uri="{FF2B5EF4-FFF2-40B4-BE49-F238E27FC236}">
                <a16:creationId xmlns:a16="http://schemas.microsoft.com/office/drawing/2014/main" id="{56B9F7F4-DBDE-D96C-7E90-10C082B080FE}"/>
              </a:ext>
            </a:extLst>
          </p:cNvPr>
          <p:cNvSpPr/>
          <p:nvPr/>
        </p:nvSpPr>
        <p:spPr>
          <a:xfrm>
            <a:off x="6185399" y="2043154"/>
            <a:ext cx="522061" cy="425238"/>
          </a:xfrm>
          <a:prstGeom prst="rightArrow">
            <a:avLst>
              <a:gd name="adj1" fmla="val 31663"/>
              <a:gd name="adj2" fmla="val 55401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7EC0076-1E1F-DFD3-1F2E-54E8E58F3C7A}"/>
              </a:ext>
            </a:extLst>
          </p:cNvPr>
          <p:cNvSpPr txBox="1"/>
          <p:nvPr/>
        </p:nvSpPr>
        <p:spPr>
          <a:xfrm>
            <a:off x="6261011" y="2586246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STEP5: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予測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D5E6CF0-D4B0-6660-A05E-4B86ADC5C0F4}"/>
              </a:ext>
            </a:extLst>
          </p:cNvPr>
          <p:cNvSpPr txBox="1"/>
          <p:nvPr/>
        </p:nvSpPr>
        <p:spPr>
          <a:xfrm>
            <a:off x="4668602" y="3265201"/>
            <a:ext cx="1543691" cy="410369"/>
          </a:xfrm>
          <a:prstGeom prst="rect">
            <a:avLst/>
          </a:prstGeom>
          <a:solidFill>
            <a:srgbClr val="00B0F0">
              <a:alpha val="48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新しい</a:t>
            </a: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x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の値</a:t>
            </a:r>
          </a:p>
        </p:txBody>
      </p:sp>
      <p:sp>
        <p:nvSpPr>
          <p:cNvPr id="24" name="矢印">
            <a:extLst>
              <a:ext uri="{FF2B5EF4-FFF2-40B4-BE49-F238E27FC236}">
                <a16:creationId xmlns:a16="http://schemas.microsoft.com/office/drawing/2014/main" id="{2085B546-8842-C7A3-D7E7-F286E0318EEC}"/>
              </a:ext>
            </a:extLst>
          </p:cNvPr>
          <p:cNvSpPr/>
          <p:nvPr/>
        </p:nvSpPr>
        <p:spPr>
          <a:xfrm rot="16200000">
            <a:off x="5563775" y="2680734"/>
            <a:ext cx="522061" cy="425238"/>
          </a:xfrm>
          <a:prstGeom prst="rightArrow">
            <a:avLst>
              <a:gd name="adj1" fmla="val 31663"/>
              <a:gd name="adj2" fmla="val 55401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5" name="矢印">
            <a:extLst>
              <a:ext uri="{FF2B5EF4-FFF2-40B4-BE49-F238E27FC236}">
                <a16:creationId xmlns:a16="http://schemas.microsoft.com/office/drawing/2014/main" id="{F1F56823-5DC5-94FC-14E9-E6B609C8CFDB}"/>
              </a:ext>
            </a:extLst>
          </p:cNvPr>
          <p:cNvSpPr/>
          <p:nvPr/>
        </p:nvSpPr>
        <p:spPr>
          <a:xfrm rot="5400000">
            <a:off x="7652051" y="2689024"/>
            <a:ext cx="658074" cy="49428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6" name="角丸四角形">
            <a:extLst>
              <a:ext uri="{FF2B5EF4-FFF2-40B4-BE49-F238E27FC236}">
                <a16:creationId xmlns:a16="http://schemas.microsoft.com/office/drawing/2014/main" id="{3010EB86-D415-D2ED-B405-D8E6135A6163}"/>
              </a:ext>
            </a:extLst>
          </p:cNvPr>
          <p:cNvSpPr/>
          <p:nvPr/>
        </p:nvSpPr>
        <p:spPr>
          <a:xfrm>
            <a:off x="6474779" y="3362394"/>
            <a:ext cx="1949045" cy="656196"/>
          </a:xfrm>
          <a:prstGeom prst="roundRect">
            <a:avLst>
              <a:gd name="adj" fmla="val 17403"/>
            </a:avLst>
          </a:prstGeom>
          <a:solidFill>
            <a:schemeClr val="accent5">
              <a:hueOff val="-82419"/>
              <a:satOff val="-9513"/>
              <a:lumOff val="-16343"/>
              <a:alpha val="5887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7" name="正解との比較・評価">
            <a:extLst>
              <a:ext uri="{FF2B5EF4-FFF2-40B4-BE49-F238E27FC236}">
                <a16:creationId xmlns:a16="http://schemas.microsoft.com/office/drawing/2014/main" id="{78A1C025-C61D-ED0F-EF74-7DA4C6A6F0BE}"/>
              </a:ext>
            </a:extLst>
          </p:cNvPr>
          <p:cNvSpPr txBox="1"/>
          <p:nvPr/>
        </p:nvSpPr>
        <p:spPr>
          <a:xfrm>
            <a:off x="6521163" y="3550069"/>
            <a:ext cx="1856277" cy="2808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/>
            </a:lvl1pPr>
          </a:lstStyle>
          <a:p>
            <a:r>
              <a:rPr sz="1575" err="1"/>
              <a:t>正解との比較・評価</a:t>
            </a:r>
            <a:endParaRPr sz="1575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B965B3C-BF11-5E10-CEC6-21F93A50CEF7}"/>
              </a:ext>
            </a:extLst>
          </p:cNvPr>
          <p:cNvSpPr txBox="1"/>
          <p:nvPr/>
        </p:nvSpPr>
        <p:spPr>
          <a:xfrm>
            <a:off x="6141250" y="4145171"/>
            <a:ext cx="261610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STEP6: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モデルの評価</a:t>
            </a:r>
          </a:p>
        </p:txBody>
      </p:sp>
      <p:sp>
        <p:nvSpPr>
          <p:cNvPr id="29" name="機械学習の流れ(もう少し詳しく)">
            <a:extLst>
              <a:ext uri="{FF2B5EF4-FFF2-40B4-BE49-F238E27FC236}">
                <a16:creationId xmlns:a16="http://schemas.microsoft.com/office/drawing/2014/main" id="{D793AFCC-1D4F-BC49-0373-09C52CE49B11}"/>
              </a:ext>
            </a:extLst>
          </p:cNvPr>
          <p:cNvSpPr txBox="1"/>
          <p:nvPr/>
        </p:nvSpPr>
        <p:spPr>
          <a:xfrm>
            <a:off x="0" y="49686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sz="2800" err="1"/>
              <a:t>機械学習の流れ</a:t>
            </a:r>
            <a:r>
              <a:rPr lang="ja-JP" altLang="en-US" sz="2800"/>
              <a:t>のまとめ</a:t>
            </a:r>
            <a:endParaRPr sz="2800"/>
          </a:p>
        </p:txBody>
      </p:sp>
      <p:sp>
        <p:nvSpPr>
          <p:cNvPr id="30" name="スライド番号プレースホルダー 29">
            <a:extLst>
              <a:ext uri="{FF2B5EF4-FFF2-40B4-BE49-F238E27FC236}">
                <a16:creationId xmlns:a16="http://schemas.microsoft.com/office/drawing/2014/main" id="{FF18F91F-C4A6-CFE0-2274-E3B836EEE52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3512896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四角形">
            <a:extLst>
              <a:ext uri="{FF2B5EF4-FFF2-40B4-BE49-F238E27FC236}">
                <a16:creationId xmlns:a16="http://schemas.microsoft.com/office/drawing/2014/main" id="{BDC3A30B-5EC5-A30D-D98B-CDE02F5846B9}"/>
              </a:ext>
            </a:extLst>
          </p:cNvPr>
          <p:cNvSpPr/>
          <p:nvPr/>
        </p:nvSpPr>
        <p:spPr>
          <a:xfrm>
            <a:off x="666750" y="862012"/>
            <a:ext cx="7810500" cy="2449900"/>
          </a:xfrm>
          <a:prstGeom prst="rect">
            <a:avLst/>
          </a:prstGeom>
          <a:solidFill>
            <a:srgbClr val="FFC000"/>
          </a:solidFill>
          <a:ln w="12700">
            <a:solidFill>
              <a:srgbClr val="FFC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1DE5C09-4CEE-708A-7BE6-4F9FFA8F72A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497204" y="1531842"/>
            <a:ext cx="6440993" cy="1362083"/>
          </a:xfrm>
        </p:spPr>
        <p:txBody>
          <a:bodyPr>
            <a:noAutofit/>
          </a:bodyPr>
          <a:lstStyle/>
          <a:p>
            <a:pPr algn="l"/>
            <a:r>
              <a:rPr lang="ja-JP" altLang="en-US" sz="3200" b="1">
                <a:latin typeface="Courier New" panose="02070309020205020404" pitchFamily="49" charset="0"/>
                <a:cs typeface="Courier New" panose="02070309020205020404" pitchFamily="49" charset="0"/>
              </a:rPr>
              <a:t>新しく</a:t>
            </a:r>
            <a:r>
              <a:rPr lang="en-US" altLang="ja-JP" sz="3200" b="1">
                <a:latin typeface="Courier New" panose="02070309020205020404" pitchFamily="49" charset="0"/>
                <a:cs typeface="Courier New" panose="02070309020205020404" pitchFamily="49" charset="0"/>
              </a:rPr>
              <a:t>model_dm10</a:t>
            </a:r>
            <a:r>
              <a:rPr lang="ja-JP" altLang="en-US" sz="3200" b="1">
                <a:latin typeface="Courier New" panose="02070309020205020404" pitchFamily="49" charset="0"/>
                <a:cs typeface="Courier New" panose="02070309020205020404" pitchFamily="49" charset="0"/>
              </a:rPr>
              <a:t>で</a:t>
            </a:r>
            <a:r>
              <a:rPr lang="en-US" altLang="ja-JP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ja-JP" altLang="en-US" sz="3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個の特徴量</a:t>
            </a:r>
            <a:r>
              <a:rPr lang="ja-JP" altLang="en-US" sz="3200" b="1">
                <a:latin typeface="Courier New" panose="02070309020205020404" pitchFamily="49" charset="0"/>
                <a:cs typeface="Courier New" panose="02070309020205020404" pitchFamily="49" charset="0"/>
              </a:rPr>
              <a:t>で線形回帰を行う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A8C6F01-6AB5-E8E0-713F-13F02CC453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4465498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C758FEB-6EAB-8E69-8118-A797534FFADC}"/>
              </a:ext>
            </a:extLst>
          </p:cNvPr>
          <p:cNvSpPr/>
          <p:nvPr/>
        </p:nvSpPr>
        <p:spPr>
          <a:xfrm>
            <a:off x="342900" y="1153412"/>
            <a:ext cx="2804048" cy="2808000"/>
          </a:xfrm>
          <a:prstGeom prst="rect">
            <a:avLst/>
          </a:prstGeom>
          <a:noFill/>
          <a:ln w="412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E6EA63-9DAA-2555-582E-E42590794D50}"/>
              </a:ext>
            </a:extLst>
          </p:cNvPr>
          <p:cNvSpPr txBox="1"/>
          <p:nvPr/>
        </p:nvSpPr>
        <p:spPr>
          <a:xfrm>
            <a:off x="476736" y="746708"/>
            <a:ext cx="261610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データの用意</a:t>
            </a:r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BDCEBFFB-2885-34EE-DFD0-4AD138FB3D4B}"/>
              </a:ext>
            </a:extLst>
          </p:cNvPr>
          <p:cNvSpPr/>
          <p:nvPr/>
        </p:nvSpPr>
        <p:spPr>
          <a:xfrm>
            <a:off x="582444" y="1506059"/>
            <a:ext cx="1312342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800" b="1">
              <a:solidFill>
                <a:srgbClr val="002060"/>
              </a:solidFill>
            </a:endParaRPr>
          </a:p>
        </p:txBody>
      </p:sp>
      <p:sp>
        <p:nvSpPr>
          <p:cNvPr id="7" name="四角形">
            <a:extLst>
              <a:ext uri="{FF2B5EF4-FFF2-40B4-BE49-F238E27FC236}">
                <a16:creationId xmlns:a16="http://schemas.microsoft.com/office/drawing/2014/main" id="{4E8EC04D-0D3F-8ECA-B2AA-D3ACF0DC0040}"/>
              </a:ext>
            </a:extLst>
          </p:cNvPr>
          <p:cNvSpPr/>
          <p:nvPr/>
        </p:nvSpPr>
        <p:spPr>
          <a:xfrm>
            <a:off x="2196137" y="1520397"/>
            <a:ext cx="718429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2000" b="1">
              <a:solidFill>
                <a:srgbClr val="00206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ADAE87-B0D6-2A43-FF97-71EBF1AB73D0}"/>
              </a:ext>
            </a:extLst>
          </p:cNvPr>
          <p:cNvSpPr txBox="1"/>
          <p:nvPr/>
        </p:nvSpPr>
        <p:spPr>
          <a:xfrm>
            <a:off x="732867" y="2222937"/>
            <a:ext cx="101149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特徴量</a:t>
            </a:r>
            <a:r>
              <a:rPr lang="en-US" altLang="ja-JP" sz="1600"/>
              <a:t>(x)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3DAB9A-8782-063D-2276-AB7B35274A0C}"/>
              </a:ext>
            </a:extLst>
          </p:cNvPr>
          <p:cNvSpPr txBox="1"/>
          <p:nvPr/>
        </p:nvSpPr>
        <p:spPr>
          <a:xfrm>
            <a:off x="2054817" y="2208599"/>
            <a:ext cx="101309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正解値</a:t>
            </a:r>
            <a:r>
              <a:rPr lang="en-US" altLang="ja-JP" sz="1600"/>
              <a:t>(y)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" name="角丸四角形">
            <a:extLst>
              <a:ext uri="{FF2B5EF4-FFF2-40B4-BE49-F238E27FC236}">
                <a16:creationId xmlns:a16="http://schemas.microsoft.com/office/drawing/2014/main" id="{FD22AAB1-C6C2-D4BC-4CCF-86C9857B4285}"/>
              </a:ext>
            </a:extLst>
          </p:cNvPr>
          <p:cNvSpPr/>
          <p:nvPr/>
        </p:nvSpPr>
        <p:spPr>
          <a:xfrm>
            <a:off x="3645733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" name="学習モデルの選定">
            <a:extLst>
              <a:ext uri="{FF2B5EF4-FFF2-40B4-BE49-F238E27FC236}">
                <a16:creationId xmlns:a16="http://schemas.microsoft.com/office/drawing/2014/main" id="{AAB8812A-28A9-45FE-6C3F-E9BF67ADFC98}"/>
              </a:ext>
            </a:extLst>
          </p:cNvPr>
          <p:cNvSpPr txBox="1"/>
          <p:nvPr/>
        </p:nvSpPr>
        <p:spPr>
          <a:xfrm>
            <a:off x="3359385" y="836488"/>
            <a:ext cx="2465420" cy="284693"/>
          </a:xfrm>
          <a:prstGeom prst="rect">
            <a:avLst/>
          </a:prstGeom>
          <a:solidFill>
            <a:schemeClr val="accent3">
              <a:alpha val="5138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 sz="1600" b="1"/>
              <a:t>STEP2:</a:t>
            </a:r>
            <a:r>
              <a:rPr sz="1600" b="1"/>
              <a:t>学習モデルの選定</a:t>
            </a:r>
          </a:p>
        </p:txBody>
      </p:sp>
      <p:sp>
        <p:nvSpPr>
          <p:cNvPr id="10" name="学習">
            <a:extLst>
              <a:ext uri="{FF2B5EF4-FFF2-40B4-BE49-F238E27FC236}">
                <a16:creationId xmlns:a16="http://schemas.microsoft.com/office/drawing/2014/main" id="{32CA2E10-74DA-6637-49C6-DE750E605EFF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/>
          </a:p>
        </p:txBody>
      </p:sp>
      <p:sp>
        <p:nvSpPr>
          <p:cNvPr id="11" name="矢印">
            <a:extLst>
              <a:ext uri="{FF2B5EF4-FFF2-40B4-BE49-F238E27FC236}">
                <a16:creationId xmlns:a16="http://schemas.microsoft.com/office/drawing/2014/main" id="{A5A78B25-EC31-9806-C906-37BD630EE599}"/>
              </a:ext>
            </a:extLst>
          </p:cNvPr>
          <p:cNvSpPr/>
          <p:nvPr/>
        </p:nvSpPr>
        <p:spPr>
          <a:xfrm rot="5400000">
            <a:off x="3880111" y="1229027"/>
            <a:ext cx="494221" cy="42333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D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3" name="学習">
            <a:extLst>
              <a:ext uri="{FF2B5EF4-FFF2-40B4-BE49-F238E27FC236}">
                <a16:creationId xmlns:a16="http://schemas.microsoft.com/office/drawing/2014/main" id="{396ED433-4EFD-D130-FE58-74C46638D5DD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/>
          </a:p>
        </p:txBody>
      </p:sp>
      <p:sp>
        <p:nvSpPr>
          <p:cNvPr id="14" name="角丸四角形">
            <a:extLst>
              <a:ext uri="{FF2B5EF4-FFF2-40B4-BE49-F238E27FC236}">
                <a16:creationId xmlns:a16="http://schemas.microsoft.com/office/drawing/2014/main" id="{DBABABF9-B559-D163-7CAE-AC2C8AA20354}"/>
              </a:ext>
            </a:extLst>
          </p:cNvPr>
          <p:cNvSpPr/>
          <p:nvPr/>
        </p:nvSpPr>
        <p:spPr>
          <a:xfrm>
            <a:off x="5054716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5" name="学習済み…">
            <a:extLst>
              <a:ext uri="{FF2B5EF4-FFF2-40B4-BE49-F238E27FC236}">
                <a16:creationId xmlns:a16="http://schemas.microsoft.com/office/drawing/2014/main" id="{1C9E53CE-86CD-4776-AEE0-E7A5E2340583}"/>
              </a:ext>
            </a:extLst>
          </p:cNvPr>
          <p:cNvSpPr txBox="1"/>
          <p:nvPr/>
        </p:nvSpPr>
        <p:spPr>
          <a:xfrm>
            <a:off x="5113011" y="1907249"/>
            <a:ext cx="846386" cy="5232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200"/>
            </a:pPr>
            <a:r>
              <a:rPr sz="1575"/>
              <a:t>学習済み</a:t>
            </a:r>
          </a:p>
          <a:p>
            <a:pPr>
              <a:defRPr sz="4200"/>
            </a:pPr>
            <a:r>
              <a:rPr sz="1575"/>
              <a:t>モデル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9BF292A-6D8C-6A98-ABE9-37A17ECE2AEE}"/>
              </a:ext>
            </a:extLst>
          </p:cNvPr>
          <p:cNvSpPr txBox="1"/>
          <p:nvPr/>
        </p:nvSpPr>
        <p:spPr>
          <a:xfrm>
            <a:off x="3878186" y="2665274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STEP3: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学習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6CBEEE8-D8DB-1991-3E27-8393220B71C3}"/>
              </a:ext>
            </a:extLst>
          </p:cNvPr>
          <p:cNvSpPr txBox="1"/>
          <p:nvPr/>
        </p:nvSpPr>
        <p:spPr>
          <a:xfrm>
            <a:off x="5536204" y="1281875"/>
            <a:ext cx="235962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STEP4: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傾きと切片</a:t>
            </a:r>
          </a:p>
        </p:txBody>
      </p:sp>
      <p:sp>
        <p:nvSpPr>
          <p:cNvPr id="19" name="矢印">
            <a:extLst>
              <a:ext uri="{FF2B5EF4-FFF2-40B4-BE49-F238E27FC236}">
                <a16:creationId xmlns:a16="http://schemas.microsoft.com/office/drawing/2014/main" id="{72142DB7-5365-165A-BDAD-784D6F4D0BA3}"/>
              </a:ext>
            </a:extLst>
          </p:cNvPr>
          <p:cNvSpPr/>
          <p:nvPr/>
        </p:nvSpPr>
        <p:spPr>
          <a:xfrm>
            <a:off x="3146948" y="194911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0" name="矢印">
            <a:extLst>
              <a:ext uri="{FF2B5EF4-FFF2-40B4-BE49-F238E27FC236}">
                <a16:creationId xmlns:a16="http://schemas.microsoft.com/office/drawing/2014/main" id="{F0A2016F-AAEA-29CE-0483-C8B969DEBE6B}"/>
              </a:ext>
            </a:extLst>
          </p:cNvPr>
          <p:cNvSpPr/>
          <p:nvPr/>
        </p:nvSpPr>
        <p:spPr>
          <a:xfrm>
            <a:off x="4594748" y="194911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2" name="角丸四角形">
            <a:extLst>
              <a:ext uri="{FF2B5EF4-FFF2-40B4-BE49-F238E27FC236}">
                <a16:creationId xmlns:a16="http://schemas.microsoft.com/office/drawing/2014/main" id="{F1DB24FA-CB60-BFD9-69B9-F5CFD4E5924A}"/>
              </a:ext>
            </a:extLst>
          </p:cNvPr>
          <p:cNvSpPr/>
          <p:nvPr/>
        </p:nvSpPr>
        <p:spPr>
          <a:xfrm>
            <a:off x="6830447" y="1720544"/>
            <a:ext cx="1252919" cy="761326"/>
          </a:xfrm>
          <a:prstGeom prst="roundRect">
            <a:avLst>
              <a:gd name="adj" fmla="val 15000"/>
            </a:avLst>
          </a:prstGeom>
          <a:solidFill>
            <a:schemeClr val="accent5">
              <a:hueOff val="-82419"/>
              <a:satOff val="-9513"/>
              <a:lumOff val="-16343"/>
              <a:alpha val="5887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6" name="正解の予測">
            <a:extLst>
              <a:ext uri="{FF2B5EF4-FFF2-40B4-BE49-F238E27FC236}">
                <a16:creationId xmlns:a16="http://schemas.microsoft.com/office/drawing/2014/main" id="{1B58EAF3-B9ED-E9A6-A301-ACBF892F19F3}"/>
              </a:ext>
            </a:extLst>
          </p:cNvPr>
          <p:cNvSpPr txBox="1"/>
          <p:nvPr/>
        </p:nvSpPr>
        <p:spPr>
          <a:xfrm>
            <a:off x="6932724" y="1960783"/>
            <a:ext cx="1048364" cy="2808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/>
            </a:lvl1pPr>
          </a:lstStyle>
          <a:p>
            <a:r>
              <a:rPr sz="1575"/>
              <a:t>正解の予測</a:t>
            </a:r>
          </a:p>
        </p:txBody>
      </p:sp>
      <p:sp>
        <p:nvSpPr>
          <p:cNvPr id="21" name="矢印">
            <a:extLst>
              <a:ext uri="{FF2B5EF4-FFF2-40B4-BE49-F238E27FC236}">
                <a16:creationId xmlns:a16="http://schemas.microsoft.com/office/drawing/2014/main" id="{56B9F7F4-DBDE-D96C-7E90-10C082B080FE}"/>
              </a:ext>
            </a:extLst>
          </p:cNvPr>
          <p:cNvSpPr/>
          <p:nvPr/>
        </p:nvSpPr>
        <p:spPr>
          <a:xfrm>
            <a:off x="6185399" y="2043154"/>
            <a:ext cx="522061" cy="425238"/>
          </a:xfrm>
          <a:prstGeom prst="rightArrow">
            <a:avLst>
              <a:gd name="adj1" fmla="val 31663"/>
              <a:gd name="adj2" fmla="val 55401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7EC0076-1E1F-DFD3-1F2E-54E8E58F3C7A}"/>
              </a:ext>
            </a:extLst>
          </p:cNvPr>
          <p:cNvSpPr txBox="1"/>
          <p:nvPr/>
        </p:nvSpPr>
        <p:spPr>
          <a:xfrm>
            <a:off x="6261011" y="2586246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STEP5: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予測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D5E6CF0-D4B0-6660-A05E-4B86ADC5C0F4}"/>
              </a:ext>
            </a:extLst>
          </p:cNvPr>
          <p:cNvSpPr txBox="1"/>
          <p:nvPr/>
        </p:nvSpPr>
        <p:spPr>
          <a:xfrm>
            <a:off x="4668602" y="3265201"/>
            <a:ext cx="1543691" cy="410369"/>
          </a:xfrm>
          <a:prstGeom prst="rect">
            <a:avLst/>
          </a:prstGeom>
          <a:solidFill>
            <a:srgbClr val="00B0F0">
              <a:alpha val="48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新しい</a:t>
            </a: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x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の値</a:t>
            </a:r>
          </a:p>
        </p:txBody>
      </p:sp>
      <p:sp>
        <p:nvSpPr>
          <p:cNvPr id="24" name="矢印">
            <a:extLst>
              <a:ext uri="{FF2B5EF4-FFF2-40B4-BE49-F238E27FC236}">
                <a16:creationId xmlns:a16="http://schemas.microsoft.com/office/drawing/2014/main" id="{2085B546-8842-C7A3-D7E7-F286E0318EEC}"/>
              </a:ext>
            </a:extLst>
          </p:cNvPr>
          <p:cNvSpPr/>
          <p:nvPr/>
        </p:nvSpPr>
        <p:spPr>
          <a:xfrm rot="16200000">
            <a:off x="5563775" y="2680734"/>
            <a:ext cx="522061" cy="425238"/>
          </a:xfrm>
          <a:prstGeom prst="rightArrow">
            <a:avLst>
              <a:gd name="adj1" fmla="val 31663"/>
              <a:gd name="adj2" fmla="val 55401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5" name="矢印">
            <a:extLst>
              <a:ext uri="{FF2B5EF4-FFF2-40B4-BE49-F238E27FC236}">
                <a16:creationId xmlns:a16="http://schemas.microsoft.com/office/drawing/2014/main" id="{F1F56823-5DC5-94FC-14E9-E6B609C8CFDB}"/>
              </a:ext>
            </a:extLst>
          </p:cNvPr>
          <p:cNvSpPr/>
          <p:nvPr/>
        </p:nvSpPr>
        <p:spPr>
          <a:xfrm rot="5400000">
            <a:off x="7652051" y="2689024"/>
            <a:ext cx="658074" cy="49428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6" name="角丸四角形">
            <a:extLst>
              <a:ext uri="{FF2B5EF4-FFF2-40B4-BE49-F238E27FC236}">
                <a16:creationId xmlns:a16="http://schemas.microsoft.com/office/drawing/2014/main" id="{3010EB86-D415-D2ED-B405-D8E6135A6163}"/>
              </a:ext>
            </a:extLst>
          </p:cNvPr>
          <p:cNvSpPr/>
          <p:nvPr/>
        </p:nvSpPr>
        <p:spPr>
          <a:xfrm>
            <a:off x="6474779" y="3362394"/>
            <a:ext cx="1949045" cy="656196"/>
          </a:xfrm>
          <a:prstGeom prst="roundRect">
            <a:avLst>
              <a:gd name="adj" fmla="val 17403"/>
            </a:avLst>
          </a:prstGeom>
          <a:solidFill>
            <a:schemeClr val="accent5">
              <a:hueOff val="-82419"/>
              <a:satOff val="-9513"/>
              <a:lumOff val="-16343"/>
              <a:alpha val="5887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7" name="正解との比較・評価">
            <a:extLst>
              <a:ext uri="{FF2B5EF4-FFF2-40B4-BE49-F238E27FC236}">
                <a16:creationId xmlns:a16="http://schemas.microsoft.com/office/drawing/2014/main" id="{78A1C025-C61D-ED0F-EF74-7DA4C6A6F0BE}"/>
              </a:ext>
            </a:extLst>
          </p:cNvPr>
          <p:cNvSpPr txBox="1"/>
          <p:nvPr/>
        </p:nvSpPr>
        <p:spPr>
          <a:xfrm>
            <a:off x="6521163" y="3550069"/>
            <a:ext cx="1856277" cy="2808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/>
            </a:lvl1pPr>
          </a:lstStyle>
          <a:p>
            <a:r>
              <a:rPr sz="1575" err="1"/>
              <a:t>正解との比較・評価</a:t>
            </a:r>
            <a:endParaRPr sz="1575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B965B3C-BF11-5E10-CEC6-21F93A50CEF7}"/>
              </a:ext>
            </a:extLst>
          </p:cNvPr>
          <p:cNvSpPr txBox="1"/>
          <p:nvPr/>
        </p:nvSpPr>
        <p:spPr>
          <a:xfrm>
            <a:off x="6141250" y="4145171"/>
            <a:ext cx="261610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STEP6: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モデルの評価</a:t>
            </a:r>
          </a:p>
        </p:txBody>
      </p:sp>
      <p:sp>
        <p:nvSpPr>
          <p:cNvPr id="29" name="機械学習の流れ(もう少し詳しく)">
            <a:extLst>
              <a:ext uri="{FF2B5EF4-FFF2-40B4-BE49-F238E27FC236}">
                <a16:creationId xmlns:a16="http://schemas.microsoft.com/office/drawing/2014/main" id="{D793AFCC-1D4F-BC49-0373-09C52CE49B11}"/>
              </a:ext>
            </a:extLst>
          </p:cNvPr>
          <p:cNvSpPr txBox="1"/>
          <p:nvPr/>
        </p:nvSpPr>
        <p:spPr>
          <a:xfrm>
            <a:off x="0" y="49686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sz="2800" err="1"/>
              <a:t>機械学習の流れ</a:t>
            </a:r>
            <a:r>
              <a:rPr lang="ja-JP" altLang="en-US" sz="2800"/>
              <a:t>のまとめ</a:t>
            </a:r>
            <a:endParaRPr sz="2800"/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C35162B5-E36E-9C4B-B091-23BF1D8697A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1213969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C758FEB-6EAB-8E69-8118-A797534FFADC}"/>
              </a:ext>
            </a:extLst>
          </p:cNvPr>
          <p:cNvSpPr/>
          <p:nvPr/>
        </p:nvSpPr>
        <p:spPr>
          <a:xfrm>
            <a:off x="342900" y="1153412"/>
            <a:ext cx="2804048" cy="2808000"/>
          </a:xfrm>
          <a:prstGeom prst="rect">
            <a:avLst/>
          </a:prstGeom>
          <a:noFill/>
          <a:ln w="412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E6EA63-9DAA-2555-582E-E42590794D50}"/>
              </a:ext>
            </a:extLst>
          </p:cNvPr>
          <p:cNvSpPr txBox="1"/>
          <p:nvPr/>
        </p:nvSpPr>
        <p:spPr>
          <a:xfrm>
            <a:off x="476736" y="746708"/>
            <a:ext cx="261610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データの用意</a:t>
            </a:r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BDCEBFFB-2885-34EE-DFD0-4AD138FB3D4B}"/>
              </a:ext>
            </a:extLst>
          </p:cNvPr>
          <p:cNvSpPr/>
          <p:nvPr/>
        </p:nvSpPr>
        <p:spPr>
          <a:xfrm>
            <a:off x="582444" y="1506059"/>
            <a:ext cx="1312342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800" b="1">
              <a:solidFill>
                <a:srgbClr val="002060"/>
              </a:solidFill>
            </a:endParaRPr>
          </a:p>
        </p:txBody>
      </p:sp>
      <p:sp>
        <p:nvSpPr>
          <p:cNvPr id="7" name="四角形">
            <a:extLst>
              <a:ext uri="{FF2B5EF4-FFF2-40B4-BE49-F238E27FC236}">
                <a16:creationId xmlns:a16="http://schemas.microsoft.com/office/drawing/2014/main" id="{4E8EC04D-0D3F-8ECA-B2AA-D3ACF0DC0040}"/>
              </a:ext>
            </a:extLst>
          </p:cNvPr>
          <p:cNvSpPr/>
          <p:nvPr/>
        </p:nvSpPr>
        <p:spPr>
          <a:xfrm>
            <a:off x="2196137" y="1520397"/>
            <a:ext cx="718429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2000" b="1">
              <a:solidFill>
                <a:srgbClr val="00206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ADAE87-B0D6-2A43-FF97-71EBF1AB73D0}"/>
              </a:ext>
            </a:extLst>
          </p:cNvPr>
          <p:cNvSpPr txBox="1"/>
          <p:nvPr/>
        </p:nvSpPr>
        <p:spPr>
          <a:xfrm>
            <a:off x="732867" y="2222937"/>
            <a:ext cx="101149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特徴量</a:t>
            </a:r>
            <a:r>
              <a:rPr lang="en-US" altLang="ja-JP" sz="1600"/>
              <a:t>(x)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3DAB9A-8782-063D-2276-AB7B35274A0C}"/>
              </a:ext>
            </a:extLst>
          </p:cNvPr>
          <p:cNvSpPr txBox="1"/>
          <p:nvPr/>
        </p:nvSpPr>
        <p:spPr>
          <a:xfrm>
            <a:off x="2054817" y="2208599"/>
            <a:ext cx="101309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正解値</a:t>
            </a:r>
            <a:r>
              <a:rPr lang="en-US" altLang="ja-JP" sz="1600"/>
              <a:t>(y)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" name="角丸四角形">
            <a:extLst>
              <a:ext uri="{FF2B5EF4-FFF2-40B4-BE49-F238E27FC236}">
                <a16:creationId xmlns:a16="http://schemas.microsoft.com/office/drawing/2014/main" id="{FD22AAB1-C6C2-D4BC-4CCF-86C9857B4285}"/>
              </a:ext>
            </a:extLst>
          </p:cNvPr>
          <p:cNvSpPr/>
          <p:nvPr/>
        </p:nvSpPr>
        <p:spPr>
          <a:xfrm>
            <a:off x="3645733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" name="学習モデルの選定">
            <a:extLst>
              <a:ext uri="{FF2B5EF4-FFF2-40B4-BE49-F238E27FC236}">
                <a16:creationId xmlns:a16="http://schemas.microsoft.com/office/drawing/2014/main" id="{AAB8812A-28A9-45FE-6C3F-E9BF67ADFC98}"/>
              </a:ext>
            </a:extLst>
          </p:cNvPr>
          <p:cNvSpPr txBox="1"/>
          <p:nvPr/>
        </p:nvSpPr>
        <p:spPr>
          <a:xfrm>
            <a:off x="3359385" y="836488"/>
            <a:ext cx="2465420" cy="284693"/>
          </a:xfrm>
          <a:prstGeom prst="rect">
            <a:avLst/>
          </a:prstGeom>
          <a:solidFill>
            <a:schemeClr val="accent3">
              <a:alpha val="5138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 sz="1600" b="1"/>
              <a:t>STEP2:</a:t>
            </a:r>
            <a:r>
              <a:rPr sz="1600" b="1"/>
              <a:t>学習モデルの選定</a:t>
            </a:r>
          </a:p>
        </p:txBody>
      </p:sp>
      <p:sp>
        <p:nvSpPr>
          <p:cNvPr id="10" name="学習">
            <a:extLst>
              <a:ext uri="{FF2B5EF4-FFF2-40B4-BE49-F238E27FC236}">
                <a16:creationId xmlns:a16="http://schemas.microsoft.com/office/drawing/2014/main" id="{32CA2E10-74DA-6637-49C6-DE750E605EFF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/>
          </a:p>
        </p:txBody>
      </p:sp>
      <p:sp>
        <p:nvSpPr>
          <p:cNvPr id="11" name="矢印">
            <a:extLst>
              <a:ext uri="{FF2B5EF4-FFF2-40B4-BE49-F238E27FC236}">
                <a16:creationId xmlns:a16="http://schemas.microsoft.com/office/drawing/2014/main" id="{A5A78B25-EC31-9806-C906-37BD630EE599}"/>
              </a:ext>
            </a:extLst>
          </p:cNvPr>
          <p:cNvSpPr/>
          <p:nvPr/>
        </p:nvSpPr>
        <p:spPr>
          <a:xfrm rot="5400000">
            <a:off x="3880111" y="1229027"/>
            <a:ext cx="494221" cy="42333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D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3" name="学習">
            <a:extLst>
              <a:ext uri="{FF2B5EF4-FFF2-40B4-BE49-F238E27FC236}">
                <a16:creationId xmlns:a16="http://schemas.microsoft.com/office/drawing/2014/main" id="{396ED433-4EFD-D130-FE58-74C46638D5DD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/>
          </a:p>
        </p:txBody>
      </p:sp>
      <p:sp>
        <p:nvSpPr>
          <p:cNvPr id="14" name="角丸四角形">
            <a:extLst>
              <a:ext uri="{FF2B5EF4-FFF2-40B4-BE49-F238E27FC236}">
                <a16:creationId xmlns:a16="http://schemas.microsoft.com/office/drawing/2014/main" id="{DBABABF9-B559-D163-7CAE-AC2C8AA20354}"/>
              </a:ext>
            </a:extLst>
          </p:cNvPr>
          <p:cNvSpPr/>
          <p:nvPr/>
        </p:nvSpPr>
        <p:spPr>
          <a:xfrm>
            <a:off x="5054716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5" name="学習済み…">
            <a:extLst>
              <a:ext uri="{FF2B5EF4-FFF2-40B4-BE49-F238E27FC236}">
                <a16:creationId xmlns:a16="http://schemas.microsoft.com/office/drawing/2014/main" id="{1C9E53CE-86CD-4776-AEE0-E7A5E2340583}"/>
              </a:ext>
            </a:extLst>
          </p:cNvPr>
          <p:cNvSpPr txBox="1"/>
          <p:nvPr/>
        </p:nvSpPr>
        <p:spPr>
          <a:xfrm>
            <a:off x="5113011" y="1907249"/>
            <a:ext cx="846386" cy="5232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200"/>
            </a:pPr>
            <a:r>
              <a:rPr sz="1575"/>
              <a:t>学習済み</a:t>
            </a:r>
          </a:p>
          <a:p>
            <a:pPr>
              <a:defRPr sz="4200"/>
            </a:pPr>
            <a:r>
              <a:rPr sz="1575"/>
              <a:t>モデル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9BF292A-6D8C-6A98-ABE9-37A17ECE2AEE}"/>
              </a:ext>
            </a:extLst>
          </p:cNvPr>
          <p:cNvSpPr txBox="1"/>
          <p:nvPr/>
        </p:nvSpPr>
        <p:spPr>
          <a:xfrm>
            <a:off x="3878186" y="2665274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STEP3: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学習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6CBEEE8-D8DB-1991-3E27-8393220B71C3}"/>
              </a:ext>
            </a:extLst>
          </p:cNvPr>
          <p:cNvSpPr txBox="1"/>
          <p:nvPr/>
        </p:nvSpPr>
        <p:spPr>
          <a:xfrm>
            <a:off x="5536204" y="1281875"/>
            <a:ext cx="235962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STEP4: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傾きと切片</a:t>
            </a:r>
          </a:p>
        </p:txBody>
      </p:sp>
      <p:sp>
        <p:nvSpPr>
          <p:cNvPr id="19" name="矢印">
            <a:extLst>
              <a:ext uri="{FF2B5EF4-FFF2-40B4-BE49-F238E27FC236}">
                <a16:creationId xmlns:a16="http://schemas.microsoft.com/office/drawing/2014/main" id="{72142DB7-5365-165A-BDAD-784D6F4D0BA3}"/>
              </a:ext>
            </a:extLst>
          </p:cNvPr>
          <p:cNvSpPr/>
          <p:nvPr/>
        </p:nvSpPr>
        <p:spPr>
          <a:xfrm>
            <a:off x="3146948" y="194911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0" name="矢印">
            <a:extLst>
              <a:ext uri="{FF2B5EF4-FFF2-40B4-BE49-F238E27FC236}">
                <a16:creationId xmlns:a16="http://schemas.microsoft.com/office/drawing/2014/main" id="{F0A2016F-AAEA-29CE-0483-C8B969DEBE6B}"/>
              </a:ext>
            </a:extLst>
          </p:cNvPr>
          <p:cNvSpPr/>
          <p:nvPr/>
        </p:nvSpPr>
        <p:spPr>
          <a:xfrm>
            <a:off x="4594748" y="194911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2" name="角丸四角形">
            <a:extLst>
              <a:ext uri="{FF2B5EF4-FFF2-40B4-BE49-F238E27FC236}">
                <a16:creationId xmlns:a16="http://schemas.microsoft.com/office/drawing/2014/main" id="{F1DB24FA-CB60-BFD9-69B9-F5CFD4E5924A}"/>
              </a:ext>
            </a:extLst>
          </p:cNvPr>
          <p:cNvSpPr/>
          <p:nvPr/>
        </p:nvSpPr>
        <p:spPr>
          <a:xfrm>
            <a:off x="6830447" y="1720544"/>
            <a:ext cx="1252919" cy="761326"/>
          </a:xfrm>
          <a:prstGeom prst="roundRect">
            <a:avLst>
              <a:gd name="adj" fmla="val 15000"/>
            </a:avLst>
          </a:prstGeom>
          <a:solidFill>
            <a:schemeClr val="accent5">
              <a:hueOff val="-82419"/>
              <a:satOff val="-9513"/>
              <a:lumOff val="-16343"/>
              <a:alpha val="5887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6" name="正解の予測">
            <a:extLst>
              <a:ext uri="{FF2B5EF4-FFF2-40B4-BE49-F238E27FC236}">
                <a16:creationId xmlns:a16="http://schemas.microsoft.com/office/drawing/2014/main" id="{1B58EAF3-B9ED-E9A6-A301-ACBF892F19F3}"/>
              </a:ext>
            </a:extLst>
          </p:cNvPr>
          <p:cNvSpPr txBox="1"/>
          <p:nvPr/>
        </p:nvSpPr>
        <p:spPr>
          <a:xfrm>
            <a:off x="6932724" y="1960783"/>
            <a:ext cx="1048364" cy="2808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/>
            </a:lvl1pPr>
          </a:lstStyle>
          <a:p>
            <a:r>
              <a:rPr sz="1575"/>
              <a:t>正解の予測</a:t>
            </a:r>
          </a:p>
        </p:txBody>
      </p:sp>
      <p:sp>
        <p:nvSpPr>
          <p:cNvPr id="21" name="矢印">
            <a:extLst>
              <a:ext uri="{FF2B5EF4-FFF2-40B4-BE49-F238E27FC236}">
                <a16:creationId xmlns:a16="http://schemas.microsoft.com/office/drawing/2014/main" id="{56B9F7F4-DBDE-D96C-7E90-10C082B080FE}"/>
              </a:ext>
            </a:extLst>
          </p:cNvPr>
          <p:cNvSpPr/>
          <p:nvPr/>
        </p:nvSpPr>
        <p:spPr>
          <a:xfrm>
            <a:off x="6185399" y="2043154"/>
            <a:ext cx="522061" cy="425238"/>
          </a:xfrm>
          <a:prstGeom prst="rightArrow">
            <a:avLst>
              <a:gd name="adj1" fmla="val 31663"/>
              <a:gd name="adj2" fmla="val 55401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7EC0076-1E1F-DFD3-1F2E-54E8E58F3C7A}"/>
              </a:ext>
            </a:extLst>
          </p:cNvPr>
          <p:cNvSpPr txBox="1"/>
          <p:nvPr/>
        </p:nvSpPr>
        <p:spPr>
          <a:xfrm>
            <a:off x="6261011" y="2586246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STEP5: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予測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D5E6CF0-D4B0-6660-A05E-4B86ADC5C0F4}"/>
              </a:ext>
            </a:extLst>
          </p:cNvPr>
          <p:cNvSpPr txBox="1"/>
          <p:nvPr/>
        </p:nvSpPr>
        <p:spPr>
          <a:xfrm>
            <a:off x="4668602" y="3265201"/>
            <a:ext cx="1543691" cy="410369"/>
          </a:xfrm>
          <a:prstGeom prst="rect">
            <a:avLst/>
          </a:prstGeom>
          <a:solidFill>
            <a:srgbClr val="00B0F0">
              <a:alpha val="48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新しい</a:t>
            </a: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x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の値</a:t>
            </a:r>
          </a:p>
        </p:txBody>
      </p:sp>
      <p:sp>
        <p:nvSpPr>
          <p:cNvPr id="24" name="矢印">
            <a:extLst>
              <a:ext uri="{FF2B5EF4-FFF2-40B4-BE49-F238E27FC236}">
                <a16:creationId xmlns:a16="http://schemas.microsoft.com/office/drawing/2014/main" id="{2085B546-8842-C7A3-D7E7-F286E0318EEC}"/>
              </a:ext>
            </a:extLst>
          </p:cNvPr>
          <p:cNvSpPr/>
          <p:nvPr/>
        </p:nvSpPr>
        <p:spPr>
          <a:xfrm rot="16200000">
            <a:off x="5563775" y="2680734"/>
            <a:ext cx="522061" cy="425238"/>
          </a:xfrm>
          <a:prstGeom prst="rightArrow">
            <a:avLst>
              <a:gd name="adj1" fmla="val 31663"/>
              <a:gd name="adj2" fmla="val 55401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5" name="矢印">
            <a:extLst>
              <a:ext uri="{FF2B5EF4-FFF2-40B4-BE49-F238E27FC236}">
                <a16:creationId xmlns:a16="http://schemas.microsoft.com/office/drawing/2014/main" id="{F1F56823-5DC5-94FC-14E9-E6B609C8CFDB}"/>
              </a:ext>
            </a:extLst>
          </p:cNvPr>
          <p:cNvSpPr/>
          <p:nvPr/>
        </p:nvSpPr>
        <p:spPr>
          <a:xfrm rot="5400000">
            <a:off x="7652051" y="2689024"/>
            <a:ext cx="658074" cy="49428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6" name="角丸四角形">
            <a:extLst>
              <a:ext uri="{FF2B5EF4-FFF2-40B4-BE49-F238E27FC236}">
                <a16:creationId xmlns:a16="http://schemas.microsoft.com/office/drawing/2014/main" id="{3010EB86-D415-D2ED-B405-D8E6135A6163}"/>
              </a:ext>
            </a:extLst>
          </p:cNvPr>
          <p:cNvSpPr/>
          <p:nvPr/>
        </p:nvSpPr>
        <p:spPr>
          <a:xfrm>
            <a:off x="6474779" y="3362394"/>
            <a:ext cx="1949045" cy="656196"/>
          </a:xfrm>
          <a:prstGeom prst="roundRect">
            <a:avLst>
              <a:gd name="adj" fmla="val 17403"/>
            </a:avLst>
          </a:prstGeom>
          <a:solidFill>
            <a:schemeClr val="accent5">
              <a:hueOff val="-82419"/>
              <a:satOff val="-9513"/>
              <a:lumOff val="-16343"/>
              <a:alpha val="5887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7" name="正解との比較・評価">
            <a:extLst>
              <a:ext uri="{FF2B5EF4-FFF2-40B4-BE49-F238E27FC236}">
                <a16:creationId xmlns:a16="http://schemas.microsoft.com/office/drawing/2014/main" id="{78A1C025-C61D-ED0F-EF74-7DA4C6A6F0BE}"/>
              </a:ext>
            </a:extLst>
          </p:cNvPr>
          <p:cNvSpPr txBox="1"/>
          <p:nvPr/>
        </p:nvSpPr>
        <p:spPr>
          <a:xfrm>
            <a:off x="6521163" y="3550069"/>
            <a:ext cx="1856277" cy="2808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/>
            </a:lvl1pPr>
          </a:lstStyle>
          <a:p>
            <a:r>
              <a:rPr sz="1575" err="1"/>
              <a:t>正解との比較・評価</a:t>
            </a:r>
            <a:endParaRPr sz="1575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B965B3C-BF11-5E10-CEC6-21F93A50CEF7}"/>
              </a:ext>
            </a:extLst>
          </p:cNvPr>
          <p:cNvSpPr txBox="1"/>
          <p:nvPr/>
        </p:nvSpPr>
        <p:spPr>
          <a:xfrm>
            <a:off x="6141250" y="4145171"/>
            <a:ext cx="261610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STEP6: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モデルの評価</a:t>
            </a:r>
          </a:p>
        </p:txBody>
      </p:sp>
      <p:sp>
        <p:nvSpPr>
          <p:cNvPr id="29" name="機械学習の流れ(もう少し詳しく)">
            <a:extLst>
              <a:ext uri="{FF2B5EF4-FFF2-40B4-BE49-F238E27FC236}">
                <a16:creationId xmlns:a16="http://schemas.microsoft.com/office/drawing/2014/main" id="{D793AFCC-1D4F-BC49-0373-09C52CE49B11}"/>
              </a:ext>
            </a:extLst>
          </p:cNvPr>
          <p:cNvSpPr txBox="1"/>
          <p:nvPr/>
        </p:nvSpPr>
        <p:spPr>
          <a:xfrm>
            <a:off x="0" y="49686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sz="2800" err="1"/>
              <a:t>機械学習の流れ</a:t>
            </a:r>
            <a:r>
              <a:rPr lang="ja-JP" altLang="en-US" sz="2800"/>
              <a:t>のまとめ</a:t>
            </a:r>
            <a:endParaRPr sz="280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F73C95C-F4AC-68AF-B5B7-00B4714572B6}"/>
              </a:ext>
            </a:extLst>
          </p:cNvPr>
          <p:cNvSpPr txBox="1"/>
          <p:nvPr/>
        </p:nvSpPr>
        <p:spPr>
          <a:xfrm>
            <a:off x="354101" y="4248785"/>
            <a:ext cx="4254610" cy="656590"/>
          </a:xfrm>
          <a:prstGeom prst="rect">
            <a:avLst/>
          </a:prstGeom>
          <a:noFill/>
          <a:ln w="28575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前回は</a:t>
            </a:r>
            <a:r>
              <a:rPr kumimoji="0" lang="en-US" altLang="ja-JP" sz="1800" b="1" i="0" u="none" strike="noStrike" cap="none" spc="0" normalizeH="0" baseline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bmi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の</a:t>
            </a:r>
            <a:r>
              <a:rPr kumimoji="0" lang="en-US" altLang="ja-JP" sz="1800" b="1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1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つだけで学習したが、今回は得られた</a:t>
            </a:r>
            <a:r>
              <a:rPr kumimoji="0" lang="en-US" altLang="ja-JP" sz="1800" b="1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10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個の特徴量を全て使う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7BED2CAF-2DD2-7A7D-A47C-B5DA9B911943}"/>
              </a:ext>
            </a:extLst>
          </p:cNvPr>
          <p:cNvCxnSpPr>
            <a:cxnSpLocks/>
          </p:cNvCxnSpPr>
          <p:nvPr/>
        </p:nvCxnSpPr>
        <p:spPr>
          <a:xfrm flipV="1">
            <a:off x="1268418" y="3623103"/>
            <a:ext cx="0" cy="616435"/>
          </a:xfrm>
          <a:prstGeom prst="straightConnector1">
            <a:avLst/>
          </a:prstGeom>
          <a:noFill/>
          <a:ln w="66675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706B9FA3-5874-9B2B-53A0-01E26EB1CD3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0629900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y = b0 + b1x (y : 目的変数、x : 説明変数、b0 : 切片、b1 : 傾き)"/>
          <p:cNvSpPr txBox="1"/>
          <p:nvPr/>
        </p:nvSpPr>
        <p:spPr>
          <a:xfrm>
            <a:off x="1008967" y="2504804"/>
            <a:ext cx="6666174" cy="910799"/>
          </a:xfrm>
          <a:prstGeom prst="rect">
            <a:avLst/>
          </a:prstGeom>
          <a:ln w="254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>
              <a:lnSpc>
                <a:spcPct val="150000"/>
              </a:lnSpc>
              <a:defRPr sz="5100"/>
            </a:pPr>
            <a:r>
              <a:rPr sz="2000">
                <a:solidFill>
                  <a:schemeClr val="tx1"/>
                </a:solidFill>
              </a:rPr>
              <a:t>y </a:t>
            </a:r>
            <a:r>
              <a:rPr sz="2000"/>
              <a:t>= b</a:t>
            </a:r>
            <a:r>
              <a:rPr sz="2000" baseline="-5999"/>
              <a:t>0</a:t>
            </a:r>
            <a:r>
              <a:rPr sz="2000"/>
              <a:t> + b</a:t>
            </a:r>
            <a:r>
              <a:rPr sz="2000" baseline="-5999"/>
              <a:t>1</a:t>
            </a:r>
            <a:r>
              <a:rPr sz="2000"/>
              <a:t>x</a:t>
            </a:r>
            <a:r>
              <a:rPr lang="en-US" sz="2000" baseline="-25000"/>
              <a:t>1</a:t>
            </a:r>
            <a:r>
              <a:rPr lang="en-US" sz="2000"/>
              <a:t> + b</a:t>
            </a:r>
            <a:r>
              <a:rPr lang="en-US" sz="2000" baseline="-25000"/>
              <a:t>2</a:t>
            </a:r>
            <a:r>
              <a:rPr lang="en-US" sz="2000"/>
              <a:t>x</a:t>
            </a:r>
            <a:r>
              <a:rPr lang="en-US" sz="2000" baseline="-25000"/>
              <a:t>2</a:t>
            </a:r>
            <a:r>
              <a:rPr lang="en-US" sz="2000"/>
              <a:t> + </a:t>
            </a:r>
            <a:r>
              <a:rPr lang="en-US" altLang="ja-JP" sz="2000"/>
              <a:t> b</a:t>
            </a:r>
            <a:r>
              <a:rPr lang="en-US" altLang="ja-JP" sz="2000" baseline="-25000"/>
              <a:t>3</a:t>
            </a:r>
            <a:r>
              <a:rPr lang="en-US" altLang="ja-JP" sz="2000"/>
              <a:t>x</a:t>
            </a:r>
            <a:r>
              <a:rPr lang="en-US" altLang="ja-JP" sz="2000" baseline="-25000"/>
              <a:t>3</a:t>
            </a:r>
            <a:r>
              <a:rPr lang="en-US" altLang="ja-JP" sz="2000"/>
              <a:t> +  b</a:t>
            </a:r>
            <a:r>
              <a:rPr lang="en-US" altLang="ja-JP" sz="2000" baseline="-25000"/>
              <a:t>4</a:t>
            </a:r>
            <a:r>
              <a:rPr lang="en-US" altLang="ja-JP" sz="2000"/>
              <a:t>x</a:t>
            </a:r>
            <a:r>
              <a:rPr lang="en-US" altLang="ja-JP" sz="2000" baseline="-25000"/>
              <a:t>4</a:t>
            </a:r>
            <a:r>
              <a:rPr lang="en-US" altLang="ja-JP" sz="2000"/>
              <a:t> +  b</a:t>
            </a:r>
            <a:r>
              <a:rPr lang="en-US" altLang="ja-JP" sz="2000" baseline="-25000"/>
              <a:t>5</a:t>
            </a:r>
            <a:r>
              <a:rPr lang="en-US" altLang="ja-JP" sz="2000"/>
              <a:t>x</a:t>
            </a:r>
            <a:r>
              <a:rPr lang="en-US" altLang="ja-JP" sz="2000" baseline="-25000"/>
              <a:t>5</a:t>
            </a:r>
            <a:r>
              <a:rPr lang="en-US" sz="2000"/>
              <a:t> </a:t>
            </a:r>
            <a:r>
              <a:rPr lang="en-US" altLang="ja-JP" sz="2000"/>
              <a:t>+  b</a:t>
            </a:r>
            <a:r>
              <a:rPr lang="en-US" altLang="ja-JP" sz="2000" baseline="-25000"/>
              <a:t>6</a:t>
            </a:r>
            <a:r>
              <a:rPr lang="en-US" altLang="ja-JP" sz="2000"/>
              <a:t>x</a:t>
            </a:r>
            <a:r>
              <a:rPr lang="en-US" altLang="ja-JP" sz="2000" baseline="-25000"/>
              <a:t>6</a:t>
            </a:r>
            <a:r>
              <a:rPr lang="en-US" altLang="ja-JP" sz="2000"/>
              <a:t> +  b</a:t>
            </a:r>
            <a:r>
              <a:rPr lang="en-US" altLang="ja-JP" sz="2000" baseline="-25000"/>
              <a:t>7</a:t>
            </a:r>
            <a:r>
              <a:rPr lang="en-US" altLang="ja-JP" sz="2000"/>
              <a:t>x</a:t>
            </a:r>
            <a:r>
              <a:rPr lang="en-US" altLang="ja-JP" sz="2000" baseline="-25000"/>
              <a:t>7</a:t>
            </a:r>
            <a:r>
              <a:rPr lang="en-US" altLang="ja-JP" sz="2000"/>
              <a:t> +  b</a:t>
            </a:r>
            <a:r>
              <a:rPr lang="en-US" altLang="ja-JP" sz="2000" baseline="-25000"/>
              <a:t>8</a:t>
            </a:r>
            <a:r>
              <a:rPr lang="en-US" altLang="ja-JP" sz="2000"/>
              <a:t>x</a:t>
            </a:r>
            <a:r>
              <a:rPr lang="en-US" altLang="ja-JP" sz="2000" baseline="-25000"/>
              <a:t>8</a:t>
            </a:r>
            <a:r>
              <a:rPr lang="en-US" altLang="ja-JP" sz="2000"/>
              <a:t> +  b</a:t>
            </a:r>
            <a:r>
              <a:rPr lang="en-US" altLang="ja-JP" sz="2000" baseline="-25000"/>
              <a:t>9</a:t>
            </a:r>
            <a:r>
              <a:rPr lang="en-US" altLang="ja-JP" sz="2000"/>
              <a:t>x</a:t>
            </a:r>
            <a:r>
              <a:rPr lang="en-US" altLang="ja-JP" sz="2000" baseline="-25000"/>
              <a:t>9</a:t>
            </a:r>
            <a:r>
              <a:rPr lang="en-US" altLang="ja-JP" sz="2000"/>
              <a:t> </a:t>
            </a:r>
            <a:r>
              <a:rPr lang="en-US" sz="2000"/>
              <a:t>+ b</a:t>
            </a:r>
            <a:r>
              <a:rPr lang="en-US" sz="2000" baseline="-25000"/>
              <a:t>10</a:t>
            </a:r>
            <a:r>
              <a:rPr lang="en-US" sz="2000"/>
              <a:t>x</a:t>
            </a:r>
            <a:r>
              <a:rPr lang="en-US" sz="2000" baseline="-25000"/>
              <a:t>10</a:t>
            </a:r>
            <a:r>
              <a:rPr sz="2000"/>
              <a:t>　</a:t>
            </a:r>
          </a:p>
        </p:txBody>
      </p:sp>
      <p:sp>
        <p:nvSpPr>
          <p:cNvPr id="245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46" name="回帰分析"/>
          <p:cNvSpPr txBox="1"/>
          <p:nvPr/>
        </p:nvSpPr>
        <p:spPr>
          <a:xfrm>
            <a:off x="0" y="26770"/>
            <a:ext cx="9149851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51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重</a:t>
            </a:r>
            <a:r>
              <a:rPr sz="2800" err="1"/>
              <a:t>回帰分析</a:t>
            </a:r>
            <a:endParaRPr sz="280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7A6AD3C-B1F8-7F16-0F3B-B520BB15A74B}"/>
              </a:ext>
            </a:extLst>
          </p:cNvPr>
          <p:cNvSpPr/>
          <p:nvPr/>
        </p:nvSpPr>
        <p:spPr>
          <a:xfrm>
            <a:off x="1008967" y="2402203"/>
            <a:ext cx="6959914" cy="1116000"/>
          </a:xfrm>
          <a:prstGeom prst="rect">
            <a:avLst/>
          </a:prstGeom>
          <a:noFill/>
          <a:ln w="28575" cap="flat">
            <a:solidFill>
              <a:schemeClr val="accent6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1D88299-447B-0C14-9ED6-63D1FFB2F9B2}"/>
              </a:ext>
            </a:extLst>
          </p:cNvPr>
          <p:cNvSpPr txBox="1"/>
          <p:nvPr/>
        </p:nvSpPr>
        <p:spPr>
          <a:xfrm>
            <a:off x="2105866" y="3779114"/>
            <a:ext cx="4472379" cy="2846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r>
              <a:rPr lang="en" altLang="ja-JP" sz="1600"/>
              <a:t>(y : </a:t>
            </a:r>
            <a:r>
              <a:rPr lang="ja-JP" altLang="en-US" sz="1600"/>
              <a:t>予測値、</a:t>
            </a:r>
            <a:r>
              <a:rPr lang="en" altLang="ja-JP" sz="1600" err="1"/>
              <a:t>x</a:t>
            </a:r>
            <a:r>
              <a:rPr lang="en" altLang="ja-JP" sz="1600" baseline="-25000" err="1"/>
              <a:t>n</a:t>
            </a:r>
            <a:r>
              <a:rPr lang="en" altLang="ja-JP" sz="1600"/>
              <a:t> : </a:t>
            </a:r>
            <a:r>
              <a:rPr lang="ja-JP" altLang="en-US" sz="1600"/>
              <a:t>特徴量、</a:t>
            </a:r>
            <a:r>
              <a:rPr lang="en" altLang="ja-JP" sz="1600"/>
              <a:t>b</a:t>
            </a:r>
            <a:r>
              <a:rPr lang="en" altLang="ja-JP" sz="1600" baseline="-5999"/>
              <a:t>0</a:t>
            </a:r>
            <a:r>
              <a:rPr lang="en" altLang="ja-JP" sz="1600"/>
              <a:t> : </a:t>
            </a:r>
            <a:r>
              <a:rPr lang="ja-JP" altLang="en-US" sz="1600"/>
              <a:t>切片、</a:t>
            </a:r>
            <a:r>
              <a:rPr lang="en" altLang="ja-JP" sz="1600"/>
              <a:t>b</a:t>
            </a:r>
            <a:r>
              <a:rPr lang="en" altLang="ja-JP" sz="1600" baseline="-5999"/>
              <a:t>n</a:t>
            </a:r>
            <a:r>
              <a:rPr lang="en" altLang="ja-JP" sz="1600"/>
              <a:t> : </a:t>
            </a:r>
            <a:r>
              <a:rPr lang="ja-JP" altLang="en-US" sz="1600"/>
              <a:t>傾き</a:t>
            </a:r>
            <a:r>
              <a:rPr lang="en-US" altLang="ja-JP" sz="1600"/>
              <a:t>)</a:t>
            </a:r>
            <a:endParaRPr lang="ja-JP" altLang="en-US" sz="16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98C63EA-039C-C6C8-AA59-559091B76F06}"/>
              </a:ext>
            </a:extLst>
          </p:cNvPr>
          <p:cNvSpPr txBox="1"/>
          <p:nvPr/>
        </p:nvSpPr>
        <p:spPr>
          <a:xfrm>
            <a:off x="326446" y="1079693"/>
            <a:ext cx="849110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2000"/>
              <a:t>単回帰に対して、複数の変数で回帰することを</a:t>
            </a:r>
            <a:r>
              <a:rPr lang="ja-JP" altLang="en-US" sz="2000">
                <a:solidFill>
                  <a:srgbClr val="FF0000"/>
                </a:solidFill>
              </a:rPr>
              <a:t>多変量回帰</a:t>
            </a:r>
            <a:r>
              <a:rPr lang="ja-JP" altLang="en-US" sz="2000"/>
              <a:t>や</a:t>
            </a:r>
            <a:r>
              <a:rPr lang="ja-JP" altLang="en-US" sz="2000">
                <a:solidFill>
                  <a:srgbClr val="FF0000"/>
                </a:solidFill>
              </a:rPr>
              <a:t>重回帰</a:t>
            </a:r>
            <a:r>
              <a:rPr lang="ja-JP" altLang="en-US" sz="2000"/>
              <a:t>と呼ぶ</a:t>
            </a:r>
            <a:endParaRPr kumimoji="0" lang="ja-JP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D2703C7-1EC8-F29B-C18C-70D8A8E304DE}"/>
              </a:ext>
            </a:extLst>
          </p:cNvPr>
          <p:cNvSpPr txBox="1"/>
          <p:nvPr/>
        </p:nvSpPr>
        <p:spPr>
          <a:xfrm>
            <a:off x="735626" y="2010442"/>
            <a:ext cx="112851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重回帰式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0371D67-562F-0BCA-ED77-F0DB400D5C7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21267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y = b0 + b1x (y : 目的変数、x : 説明変数、b0 : 切片、b1 : 傾き)"/>
          <p:cNvSpPr txBox="1"/>
          <p:nvPr/>
        </p:nvSpPr>
        <p:spPr>
          <a:xfrm>
            <a:off x="1198860" y="1221577"/>
            <a:ext cx="3157141" cy="448008"/>
          </a:xfrm>
          <a:prstGeom prst="rect">
            <a:avLst/>
          </a:prstGeom>
          <a:ln w="254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>
              <a:lnSpc>
                <a:spcPct val="150000"/>
              </a:lnSpc>
              <a:defRPr sz="5100"/>
            </a:pPr>
            <a:r>
              <a:rPr sz="2000">
                <a:solidFill>
                  <a:schemeClr val="tx1"/>
                </a:solidFill>
              </a:rPr>
              <a:t>y </a:t>
            </a:r>
            <a:r>
              <a:rPr sz="2000"/>
              <a:t>= b</a:t>
            </a:r>
            <a:r>
              <a:rPr sz="2000" baseline="-5999"/>
              <a:t>0</a:t>
            </a:r>
            <a:r>
              <a:rPr sz="2000"/>
              <a:t> + b</a:t>
            </a:r>
            <a:r>
              <a:rPr sz="2000" baseline="-5999"/>
              <a:t>1</a:t>
            </a:r>
            <a:r>
              <a:rPr sz="2000"/>
              <a:t>x</a:t>
            </a:r>
            <a:r>
              <a:rPr lang="en-US" sz="2000" baseline="-25000"/>
              <a:t>1</a:t>
            </a:r>
            <a:r>
              <a:rPr lang="en-US" sz="2000"/>
              <a:t> + b</a:t>
            </a:r>
            <a:r>
              <a:rPr lang="en-US" sz="2000" baseline="-25000"/>
              <a:t>2</a:t>
            </a:r>
            <a:r>
              <a:rPr lang="en-US" sz="2000"/>
              <a:t>x</a:t>
            </a:r>
            <a:r>
              <a:rPr lang="en-US" sz="2000" baseline="-25000"/>
              <a:t>2</a:t>
            </a:r>
            <a:endParaRPr sz="2000"/>
          </a:p>
        </p:txBody>
      </p:sp>
      <p:sp>
        <p:nvSpPr>
          <p:cNvPr id="245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46" name="回帰分析"/>
          <p:cNvSpPr txBox="1"/>
          <p:nvPr/>
        </p:nvSpPr>
        <p:spPr>
          <a:xfrm>
            <a:off x="0" y="26770"/>
            <a:ext cx="9149851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51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重</a:t>
            </a:r>
            <a:r>
              <a:rPr sz="2800" err="1"/>
              <a:t>回帰分析</a:t>
            </a:r>
            <a:endParaRPr sz="280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B0C04A48-26AA-E8E8-F04C-A71B90AF27A6}"/>
              </a:ext>
            </a:extLst>
          </p:cNvPr>
          <p:cNvCxnSpPr/>
          <p:nvPr/>
        </p:nvCxnSpPr>
        <p:spPr>
          <a:xfrm flipV="1">
            <a:off x="1008967" y="1329585"/>
            <a:ext cx="0" cy="334800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81109406-EDDB-D1EA-1D8D-4FBD134FE322}"/>
              </a:ext>
            </a:extLst>
          </p:cNvPr>
          <p:cNvCxnSpPr>
            <a:cxnSpLocks/>
          </p:cNvCxnSpPr>
          <p:nvPr/>
        </p:nvCxnSpPr>
        <p:spPr>
          <a:xfrm flipV="1">
            <a:off x="650379" y="2631420"/>
            <a:ext cx="1927411" cy="85929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FC4E3DE9-8E29-3160-D85E-6366A2AAD8AA}"/>
              </a:ext>
            </a:extLst>
          </p:cNvPr>
          <p:cNvCxnSpPr>
            <a:cxnSpLocks/>
          </p:cNvCxnSpPr>
          <p:nvPr/>
        </p:nvCxnSpPr>
        <p:spPr>
          <a:xfrm>
            <a:off x="650379" y="3274818"/>
            <a:ext cx="2021103" cy="3779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ADC9844-394D-21D1-6E8C-2405AF594473}"/>
              </a:ext>
            </a:extLst>
          </p:cNvPr>
          <p:cNvSpPr txBox="1"/>
          <p:nvPr/>
        </p:nvSpPr>
        <p:spPr>
          <a:xfrm>
            <a:off x="2582114" y="2335273"/>
            <a:ext cx="35426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x</a:t>
            </a:r>
            <a:r>
              <a:rPr kumimoji="0" lang="en-US" altLang="ja-JP" sz="1800" b="0" i="0" u="none" strike="noStrike" cap="none" spc="0" normalizeH="0" baseline="-2500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</a:t>
            </a:r>
            <a:endParaRPr kumimoji="0" lang="ja-JP" altLang="en-US" sz="1800" b="0" i="0" u="none" strike="noStrike" cap="none" spc="0" normalizeH="0" baseline="-25000">
              <a:ln>
                <a:noFill/>
              </a:ln>
              <a:solidFill>
                <a:srgbClr val="0070C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B6D247B-A6CB-909E-9640-C87F05A6D2A8}"/>
              </a:ext>
            </a:extLst>
          </p:cNvPr>
          <p:cNvSpPr txBox="1"/>
          <p:nvPr/>
        </p:nvSpPr>
        <p:spPr>
          <a:xfrm>
            <a:off x="2675806" y="3463813"/>
            <a:ext cx="35426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x</a:t>
            </a:r>
            <a:r>
              <a:rPr lang="en-US" altLang="ja-JP" sz="1800" baseline="-25000">
                <a:solidFill>
                  <a:srgbClr val="FF0000"/>
                </a:solidFill>
              </a:rPr>
              <a:t>2</a:t>
            </a:r>
            <a:endParaRPr kumimoji="0" lang="ja-JP" altLang="en-US" sz="1800" b="0" i="0" u="none" strike="noStrike" cap="none" spc="0" normalizeH="0" baseline="-25000">
              <a:ln>
                <a:noFill/>
              </a:ln>
              <a:solidFill>
                <a:srgbClr val="FF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05024AF-A5DF-DEF0-3FE7-6DB519D4CF87}"/>
              </a:ext>
            </a:extLst>
          </p:cNvPr>
          <p:cNvSpPr txBox="1"/>
          <p:nvPr/>
        </p:nvSpPr>
        <p:spPr>
          <a:xfrm>
            <a:off x="909581" y="1012046"/>
            <a:ext cx="198772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spc="0" normalizeH="0" baseline="-2500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y</a:t>
            </a:r>
            <a:endParaRPr kumimoji="0" lang="ja-JP" altLang="en-US" sz="1800" b="0" i="0" u="none" strike="noStrike" cap="none" spc="0" normalizeH="0" baseline="-25000">
              <a:ln>
                <a:noFill/>
              </a:ln>
              <a:solidFill>
                <a:schemeClr val="tx1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0E5A0983-CF2C-7817-A998-97DF9AAD3F43}"/>
              </a:ext>
            </a:extLst>
          </p:cNvPr>
          <p:cNvSpPr>
            <a:spLocks noChangeAspect="1"/>
          </p:cNvSpPr>
          <p:nvPr/>
        </p:nvSpPr>
        <p:spPr>
          <a:xfrm>
            <a:off x="1546636" y="2257886"/>
            <a:ext cx="108000" cy="10800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3BAD512E-D05B-5D32-5FEA-D5C8E97B8A26}"/>
              </a:ext>
            </a:extLst>
          </p:cNvPr>
          <p:cNvSpPr>
            <a:spLocks noChangeAspect="1"/>
          </p:cNvSpPr>
          <p:nvPr/>
        </p:nvSpPr>
        <p:spPr>
          <a:xfrm>
            <a:off x="1279697" y="2544506"/>
            <a:ext cx="108000" cy="10800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DD785C08-CD19-51C7-7394-A5EAC23831E9}"/>
              </a:ext>
            </a:extLst>
          </p:cNvPr>
          <p:cNvSpPr>
            <a:spLocks noChangeAspect="1"/>
          </p:cNvSpPr>
          <p:nvPr/>
        </p:nvSpPr>
        <p:spPr>
          <a:xfrm>
            <a:off x="1614084" y="2631420"/>
            <a:ext cx="108000" cy="10800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E199AD0A-01E0-ED9B-638E-48E23BB25293}"/>
              </a:ext>
            </a:extLst>
          </p:cNvPr>
          <p:cNvSpPr>
            <a:spLocks noChangeAspect="1"/>
          </p:cNvSpPr>
          <p:nvPr/>
        </p:nvSpPr>
        <p:spPr>
          <a:xfrm>
            <a:off x="2035119" y="2122671"/>
            <a:ext cx="108000" cy="10800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57FE81A1-F419-A090-924D-FF10C949BBF9}"/>
              </a:ext>
            </a:extLst>
          </p:cNvPr>
          <p:cNvSpPr>
            <a:spLocks noChangeAspect="1"/>
          </p:cNvSpPr>
          <p:nvPr/>
        </p:nvSpPr>
        <p:spPr>
          <a:xfrm>
            <a:off x="1936446" y="2444653"/>
            <a:ext cx="108000" cy="10800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593E0521-7C0E-504C-983B-BE8B855A9717}"/>
              </a:ext>
            </a:extLst>
          </p:cNvPr>
          <p:cNvSpPr>
            <a:spLocks noChangeAspect="1"/>
          </p:cNvSpPr>
          <p:nvPr/>
        </p:nvSpPr>
        <p:spPr>
          <a:xfrm>
            <a:off x="1949836" y="3081419"/>
            <a:ext cx="108000" cy="10800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47210E67-863B-291F-53BC-2746E43A041F}"/>
              </a:ext>
            </a:extLst>
          </p:cNvPr>
          <p:cNvSpPr>
            <a:spLocks noChangeAspect="1"/>
          </p:cNvSpPr>
          <p:nvPr/>
        </p:nvSpPr>
        <p:spPr>
          <a:xfrm>
            <a:off x="2273200" y="2739420"/>
            <a:ext cx="108000" cy="10800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ACDE2189-3C90-B493-2790-BCB24DA05409}"/>
              </a:ext>
            </a:extLst>
          </p:cNvPr>
          <p:cNvSpPr>
            <a:spLocks noChangeAspect="1"/>
          </p:cNvSpPr>
          <p:nvPr/>
        </p:nvSpPr>
        <p:spPr>
          <a:xfrm>
            <a:off x="2327200" y="3436710"/>
            <a:ext cx="108000" cy="10800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9EE8E168-41E1-12E1-28D6-35BD88091744}"/>
              </a:ext>
            </a:extLst>
          </p:cNvPr>
          <p:cNvSpPr>
            <a:spLocks noChangeAspect="1"/>
          </p:cNvSpPr>
          <p:nvPr/>
        </p:nvSpPr>
        <p:spPr>
          <a:xfrm>
            <a:off x="2480916" y="3135419"/>
            <a:ext cx="108000" cy="10800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9012C2E-A05D-BEEE-6757-3FC8982F5FD1}"/>
              </a:ext>
            </a:extLst>
          </p:cNvPr>
          <p:cNvSpPr txBox="1"/>
          <p:nvPr/>
        </p:nvSpPr>
        <p:spPr>
          <a:xfrm>
            <a:off x="3433309" y="2598506"/>
            <a:ext cx="5148845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複数の</a:t>
            </a:r>
            <a:r>
              <a:rPr kumimoji="0" lang="en-US" altLang="ja-JP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x</a:t>
            </a: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があるときは多次元になる</a:t>
            </a:r>
            <a:endParaRPr kumimoji="0" lang="en-US" altLang="ja-JP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/>
              <a:t>10</a:t>
            </a:r>
            <a:r>
              <a:rPr lang="ja-JP" altLang="en-US" sz="1800"/>
              <a:t>個の変数があるときは</a:t>
            </a:r>
            <a:r>
              <a:rPr lang="en-US" altLang="ja-JP" sz="1800"/>
              <a:t>10</a:t>
            </a:r>
            <a:r>
              <a:rPr lang="ja-JP" altLang="en-US" sz="1800"/>
              <a:t>次元のデータになる</a:t>
            </a: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8EF90FD-527C-9C48-1BB4-9150046257E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437625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76" name="線形回帰で88歳の歯周病の歯の本数を予測する"/>
          <p:cNvSpPr txBox="1"/>
          <p:nvPr/>
        </p:nvSpPr>
        <p:spPr>
          <a:xfrm>
            <a:off x="187357" y="29924"/>
            <a:ext cx="578363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線形回帰分析：複数の特徴量で予測</a:t>
            </a:r>
            <a:endParaRPr sz="28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307495" y="1362111"/>
            <a:ext cx="4687698" cy="701149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36000" numCol="1" spcCol="38100" rtlCol="0" anchor="ctr">
            <a:spAutoFit/>
          </a:bodyPr>
          <a:lstStyle/>
          <a:p>
            <a:pPr marL="135731" algn="l">
              <a:lnSpc>
                <a:spcPct val="120000"/>
              </a:lnSpc>
              <a:tabLst>
                <a:tab pos="13097" algn="l"/>
              </a:tabLst>
            </a:pPr>
            <a:r>
              <a:rPr lang="en" altLang="ja-JP" sz="1800" b="1" dirty="0">
                <a:solidFill>
                  <a:schemeClr val="tx1"/>
                </a:solidFill>
                <a:latin typeface="Courier New" panose="02070309020205020404" pitchFamily="49" charset="0"/>
              </a:rPr>
              <a:t>model_dm10 = </a:t>
            </a:r>
            <a:r>
              <a:rPr lang="en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LinearRegression</a:t>
            </a:r>
            <a:r>
              <a:rPr lang="en" altLang="ja-JP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()</a:t>
            </a:r>
          </a:p>
          <a:p>
            <a:pPr marL="135731" algn="l">
              <a:lnSpc>
                <a:spcPct val="120000"/>
              </a:lnSpc>
              <a:tabLst>
                <a:tab pos="13097" algn="l"/>
              </a:tabLst>
            </a:pPr>
            <a:r>
              <a:rPr lang="en" altLang="ja-JP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model_dm10</a:t>
            </a:r>
            <a:r>
              <a:rPr lang="en" altLang="ja-JP" sz="1800" b="1" dirty="0">
                <a:solidFill>
                  <a:schemeClr val="tx1"/>
                </a:solidFill>
                <a:latin typeface="Courier New" panose="02070309020205020404" pitchFamily="49" charset="0"/>
              </a:rPr>
              <a:t>.fit</a:t>
            </a:r>
            <a:r>
              <a:rPr lang="en" altLang="ja-JP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8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x_dm</a:t>
            </a:r>
            <a:r>
              <a:rPr lang="en" altLang="ja-JP" sz="1800" b="1" dirty="0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y_dm</a:t>
            </a:r>
            <a:r>
              <a:rPr lang="en" altLang="ja-JP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</a:rPr>
              <a:t>　</a:t>
            </a:r>
            <a:endParaRPr lang="en" altLang="ja-JP" sz="1800" b="1" dirty="0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sp>
        <p:nvSpPr>
          <p:cNvPr id="2" name="①学習モデルの選択…">
            <a:extLst>
              <a:ext uri="{FF2B5EF4-FFF2-40B4-BE49-F238E27FC236}">
                <a16:creationId xmlns:a16="http://schemas.microsoft.com/office/drawing/2014/main" id="{E2817356-7626-C8D1-6779-7EB78B843175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</a:rPr>
              <a:t>STEP0</a:t>
            </a:r>
            <a:r>
              <a:rPr lang="en-US" sz="120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rgbClr val="FF0000"/>
                </a:solidFill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rgbClr val="FF0000"/>
                </a:solidFill>
              </a:rPr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STEP4：傾きと切片</a:t>
            </a:r>
            <a:r>
              <a:rPr lang="ja-JP" altLang="en-US" sz="1200">
                <a:solidFill>
                  <a:schemeClr val="tx1"/>
                </a:solidFill>
              </a:rPr>
              <a:t>を求める</a:t>
            </a:r>
            <a:endParaRPr lang="en-US" altLang="ja-JP" sz="120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>
                <a:solidFill>
                  <a:schemeClr val="tx1"/>
                </a:solidFill>
              </a:rPr>
              <a:t>STEP5</a:t>
            </a:r>
            <a:r>
              <a:rPr lang="ja-JP" altLang="en-US" sz="1200">
                <a:solidFill>
                  <a:schemeClr val="tx1"/>
                </a:solidFill>
              </a:rPr>
              <a:t>：予測を行う</a:t>
            </a:r>
            <a:endParaRPr lang="en-US" altLang="ja-JP" sz="120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>
                <a:solidFill>
                  <a:schemeClr val="tx1"/>
                </a:solidFill>
              </a:rPr>
              <a:t>STEP6</a:t>
            </a:r>
            <a:r>
              <a:rPr lang="ja-JP" altLang="en-US" sz="1200">
                <a:solidFill>
                  <a:schemeClr val="tx1"/>
                </a:solidFill>
              </a:rPr>
              <a:t>：モデルの評価</a:t>
            </a:r>
            <a:endParaRPr sz="1200">
              <a:solidFill>
                <a:schemeClr val="tx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4693947-8DEA-FD97-9117-96C711DDF1AA}"/>
              </a:ext>
            </a:extLst>
          </p:cNvPr>
          <p:cNvSpPr txBox="1"/>
          <p:nvPr/>
        </p:nvSpPr>
        <p:spPr>
          <a:xfrm>
            <a:off x="171405" y="674123"/>
            <a:ext cx="666701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コード</a:t>
            </a:r>
            <a:r>
              <a:rPr lang="en-US" altLang="ja-JP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9-11 </a:t>
            </a:r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新しく</a:t>
            </a:r>
            <a:r>
              <a:rPr lang="en-US" altLang="ja-JP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model_dm10</a:t>
            </a:r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インスタンスを作成し、</a:t>
            </a:r>
            <a:endParaRPr lang="en-US" altLang="ja-JP" sz="1800" b="1">
              <a:solidFill>
                <a:srgbClr val="0070C0"/>
              </a:solidFill>
              <a:latin typeface="Meiryo" panose="020B0604030504040204" pitchFamily="34" charset="-128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10</a:t>
            </a:r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個の特徴量</a:t>
            </a:r>
            <a:r>
              <a:rPr lang="en-US" altLang="ja-JP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(</a:t>
            </a:r>
            <a:r>
              <a:rPr lang="en-US" altLang="ja-JP" sz="1800" b="1" err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x_dm</a:t>
            </a:r>
            <a:r>
              <a:rPr lang="en-US" altLang="ja-JP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)</a:t>
            </a:r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で</a:t>
            </a:r>
            <a:r>
              <a:rPr lang="en-US" altLang="ja-JP" sz="1800" b="1" err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y_dm</a:t>
            </a:r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を予測する</a:t>
            </a:r>
            <a:endParaRPr kumimoji="0" lang="ja-JP" altLang="en-US" sz="1800" b="1" i="0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  <a:latin typeface="Meiryo" panose="020B0604030504040204" pitchFamily="34" charset="-128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50DC887-E270-9E3D-5ADF-B61C6A605B6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38</a:t>
            </a:fld>
            <a:endParaRPr lang="ja-JP" altLang="en-US"/>
          </a:p>
        </p:txBody>
      </p:sp>
      <p:pic>
        <p:nvPicPr>
          <p:cNvPr id="10" name="図 9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CF810FBB-A4B8-5B95-132B-40AB366674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t="40271" r="4887" b="18873"/>
          <a:stretch/>
        </p:blipFill>
        <p:spPr>
          <a:xfrm>
            <a:off x="576885" y="3017987"/>
            <a:ext cx="7696504" cy="2062278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0E005AE-FB8A-6047-7F45-B21328B9FC0C}"/>
              </a:ext>
            </a:extLst>
          </p:cNvPr>
          <p:cNvSpPr/>
          <p:nvPr/>
        </p:nvSpPr>
        <p:spPr>
          <a:xfrm>
            <a:off x="187357" y="2228546"/>
            <a:ext cx="8488557" cy="2808000"/>
          </a:xfrm>
          <a:prstGeom prst="rect">
            <a:avLst/>
          </a:prstGeom>
          <a:noFill/>
          <a:ln w="2222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930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7D3EE4B-797D-25AC-2FED-57166B385752}"/>
              </a:ext>
            </a:extLst>
          </p:cNvPr>
          <p:cNvSpPr txBox="1"/>
          <p:nvPr/>
        </p:nvSpPr>
        <p:spPr>
          <a:xfrm>
            <a:off x="1216562" y="2751359"/>
            <a:ext cx="480060" cy="2231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ja-JP" altLang="en-US" sz="1200">
                <a:solidFill>
                  <a:srgbClr val="FF9300"/>
                </a:solidFill>
              </a:rPr>
              <a:t>年齢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F0642CF-50CF-2B0B-31F2-AA58FA2126D0}"/>
              </a:ext>
            </a:extLst>
          </p:cNvPr>
          <p:cNvSpPr txBox="1"/>
          <p:nvPr/>
        </p:nvSpPr>
        <p:spPr>
          <a:xfrm>
            <a:off x="1917984" y="2728647"/>
            <a:ext cx="480060" cy="2231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ja-JP" altLang="en-US" sz="1200">
                <a:solidFill>
                  <a:srgbClr val="FF9300"/>
                </a:solidFill>
              </a:rPr>
              <a:t>性別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F0C9208-19EF-C139-B9DA-CED070CAD8CD}"/>
              </a:ext>
            </a:extLst>
          </p:cNvPr>
          <p:cNvSpPr txBox="1"/>
          <p:nvPr/>
        </p:nvSpPr>
        <p:spPr>
          <a:xfrm>
            <a:off x="2599114" y="2713841"/>
            <a:ext cx="480060" cy="2231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en-US" altLang="ja-JP" sz="1200">
                <a:solidFill>
                  <a:srgbClr val="FF9300"/>
                </a:solidFill>
              </a:rPr>
              <a:t>BMI</a:t>
            </a:r>
            <a:endParaRPr lang="ja-JP" altLang="en-US" sz="1200">
              <a:solidFill>
                <a:srgbClr val="FF93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ED60E65-4FD0-C259-A82D-40CEC3326BFD}"/>
              </a:ext>
            </a:extLst>
          </p:cNvPr>
          <p:cNvSpPr txBox="1"/>
          <p:nvPr/>
        </p:nvSpPr>
        <p:spPr>
          <a:xfrm>
            <a:off x="3083240" y="2728647"/>
            <a:ext cx="843348" cy="2231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ja-JP" altLang="en-US" sz="1200">
                <a:solidFill>
                  <a:srgbClr val="FF9300"/>
                </a:solidFill>
              </a:rPr>
              <a:t>平均血圧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CF88E02-CEE8-C034-1BD8-70DA5C135C11}"/>
              </a:ext>
            </a:extLst>
          </p:cNvPr>
          <p:cNvSpPr txBox="1"/>
          <p:nvPr/>
        </p:nvSpPr>
        <p:spPr>
          <a:xfrm>
            <a:off x="3758102" y="2336464"/>
            <a:ext cx="925331" cy="5924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en-US" altLang="ja-JP" sz="1200">
                <a:solidFill>
                  <a:srgbClr val="FF9300"/>
                </a:solidFill>
              </a:rPr>
              <a:t>TC</a:t>
            </a:r>
          </a:p>
          <a:p>
            <a:r>
              <a:rPr lang="en-US" altLang="ja-JP" sz="1200">
                <a:solidFill>
                  <a:srgbClr val="FF9300"/>
                </a:solidFill>
              </a:rPr>
              <a:t>(</a:t>
            </a:r>
            <a:r>
              <a:rPr lang="ja-JP" altLang="en-US" sz="1200">
                <a:solidFill>
                  <a:srgbClr val="FF9300"/>
                </a:solidFill>
              </a:rPr>
              <a:t>総コレステロール値</a:t>
            </a:r>
            <a:r>
              <a:rPr lang="en-US" altLang="ja-JP" sz="1200">
                <a:solidFill>
                  <a:srgbClr val="FF9300"/>
                </a:solidFill>
              </a:rPr>
              <a:t>)</a:t>
            </a:r>
            <a:endParaRPr lang="ja-JP" altLang="en-US" sz="1200">
              <a:solidFill>
                <a:srgbClr val="FF93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10583FB-4AD4-C740-596D-B35DB86F5B5F}"/>
              </a:ext>
            </a:extLst>
          </p:cNvPr>
          <p:cNvSpPr txBox="1"/>
          <p:nvPr/>
        </p:nvSpPr>
        <p:spPr>
          <a:xfrm>
            <a:off x="4611784" y="2335764"/>
            <a:ext cx="746511" cy="5924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en-US" altLang="ja-JP" sz="1200">
                <a:solidFill>
                  <a:srgbClr val="FF9300"/>
                </a:solidFill>
              </a:rPr>
              <a:t>LDL</a:t>
            </a:r>
          </a:p>
          <a:p>
            <a:r>
              <a:rPr lang="ja-JP" altLang="en-US" sz="1200">
                <a:solidFill>
                  <a:srgbClr val="FF9300"/>
                </a:solidFill>
              </a:rPr>
              <a:t>コレステロール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34F3600-DC3B-C61F-2905-B9EC7FC67164}"/>
              </a:ext>
            </a:extLst>
          </p:cNvPr>
          <p:cNvSpPr txBox="1"/>
          <p:nvPr/>
        </p:nvSpPr>
        <p:spPr>
          <a:xfrm>
            <a:off x="5315863" y="2335432"/>
            <a:ext cx="803532" cy="5924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en-US" altLang="ja-JP" sz="1200">
                <a:solidFill>
                  <a:srgbClr val="FF9300"/>
                </a:solidFill>
              </a:rPr>
              <a:t>HDL</a:t>
            </a:r>
          </a:p>
          <a:p>
            <a:r>
              <a:rPr lang="ja-JP" altLang="en-US" sz="1200">
                <a:solidFill>
                  <a:srgbClr val="FF9300"/>
                </a:solidFill>
              </a:rPr>
              <a:t>コレステロール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638F984-F971-D152-C8B9-26119BAE8054}"/>
              </a:ext>
            </a:extLst>
          </p:cNvPr>
          <p:cNvSpPr txBox="1"/>
          <p:nvPr/>
        </p:nvSpPr>
        <p:spPr>
          <a:xfrm>
            <a:off x="6021372" y="2529175"/>
            <a:ext cx="829943" cy="4078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en-US" altLang="ja-JP" sz="1200">
                <a:solidFill>
                  <a:srgbClr val="FF9300"/>
                </a:solidFill>
              </a:rPr>
              <a:t>TCH</a:t>
            </a:r>
          </a:p>
          <a:p>
            <a:r>
              <a:rPr lang="en-US" altLang="ja-JP" sz="1200">
                <a:solidFill>
                  <a:srgbClr val="FF9300"/>
                </a:solidFill>
              </a:rPr>
              <a:t>(TC/HDL)</a:t>
            </a:r>
            <a:endParaRPr lang="ja-JP" altLang="en-US" sz="1200">
              <a:solidFill>
                <a:srgbClr val="FF9300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027052D-DD3D-8D8B-ED5A-A46FEE93C4EC}"/>
              </a:ext>
            </a:extLst>
          </p:cNvPr>
          <p:cNvSpPr txBox="1"/>
          <p:nvPr/>
        </p:nvSpPr>
        <p:spPr>
          <a:xfrm>
            <a:off x="7443446" y="2529175"/>
            <a:ext cx="829943" cy="4078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en-US" altLang="ja-JP" sz="1200">
                <a:solidFill>
                  <a:srgbClr val="FF9300"/>
                </a:solidFill>
              </a:rPr>
              <a:t>GLU</a:t>
            </a:r>
          </a:p>
          <a:p>
            <a:r>
              <a:rPr lang="en-US" altLang="ja-JP" sz="1200">
                <a:solidFill>
                  <a:srgbClr val="FF9300"/>
                </a:solidFill>
              </a:rPr>
              <a:t>(</a:t>
            </a:r>
            <a:r>
              <a:rPr lang="ja-JP" altLang="en-US" sz="1200">
                <a:solidFill>
                  <a:srgbClr val="FF9300"/>
                </a:solidFill>
              </a:rPr>
              <a:t>血糖値</a:t>
            </a:r>
            <a:r>
              <a:rPr lang="en-US" altLang="ja-JP" sz="1200">
                <a:solidFill>
                  <a:srgbClr val="FF9300"/>
                </a:solidFill>
              </a:rPr>
              <a:t>)</a:t>
            </a:r>
            <a:endParaRPr lang="ja-JP" altLang="en-US" sz="1200">
              <a:solidFill>
                <a:srgbClr val="FF9300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39DD822-9323-BE59-BA07-2638D52502F1}"/>
              </a:ext>
            </a:extLst>
          </p:cNvPr>
          <p:cNvSpPr txBox="1"/>
          <p:nvPr/>
        </p:nvSpPr>
        <p:spPr>
          <a:xfrm>
            <a:off x="6745958" y="2238687"/>
            <a:ext cx="829943" cy="777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en-US" altLang="ja-JP" sz="1200">
                <a:solidFill>
                  <a:srgbClr val="FF9300"/>
                </a:solidFill>
              </a:rPr>
              <a:t>LTG</a:t>
            </a:r>
          </a:p>
          <a:p>
            <a:r>
              <a:rPr lang="en-US" altLang="ja-JP" sz="1200">
                <a:solidFill>
                  <a:srgbClr val="FF9300"/>
                </a:solidFill>
              </a:rPr>
              <a:t>(</a:t>
            </a:r>
            <a:r>
              <a:rPr lang="ja-JP" altLang="en-US" sz="1200">
                <a:solidFill>
                  <a:srgbClr val="FF9300"/>
                </a:solidFill>
              </a:rPr>
              <a:t>血液中の中性脂肪値の対数</a:t>
            </a:r>
            <a:r>
              <a:rPr lang="en-US" altLang="ja-JP" sz="1200">
                <a:solidFill>
                  <a:srgbClr val="FF9300"/>
                </a:solidFill>
              </a:rPr>
              <a:t>)</a:t>
            </a:r>
            <a:endParaRPr lang="ja-JP" altLang="en-US" sz="1200">
              <a:solidFill>
                <a:srgbClr val="FF930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E027126-6097-F9D6-2F68-D1DA30D36918}"/>
              </a:ext>
            </a:extLst>
          </p:cNvPr>
          <p:cNvSpPr txBox="1"/>
          <p:nvPr/>
        </p:nvSpPr>
        <p:spPr>
          <a:xfrm>
            <a:off x="303614" y="2230451"/>
            <a:ext cx="229550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1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x_dm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の内容（再掲</a:t>
            </a:r>
            <a:r>
              <a:rPr kumimoji="0" lang="en-US" altLang="ja-JP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)</a:t>
            </a:r>
            <a:endParaRPr kumimoji="0" lang="ja-JP" alt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Meiryo" panose="020B0604030504040204" pitchFamily="34" charset="-128"/>
              <a:ea typeface="Meiryo" panose="020B0604030504040204" pitchFamily="34" charset="-128"/>
              <a:sym typeface="ヒラギノ角ゴ ProN W6"/>
            </a:endParaRPr>
          </a:p>
        </p:txBody>
      </p:sp>
      <p:sp>
        <p:nvSpPr>
          <p:cNvPr id="26" name="右矢印 25">
            <a:extLst>
              <a:ext uri="{FF2B5EF4-FFF2-40B4-BE49-F238E27FC236}">
                <a16:creationId xmlns:a16="http://schemas.microsoft.com/office/drawing/2014/main" id="{61A574B8-BB89-A6AB-CD77-B7F6618F873B}"/>
              </a:ext>
            </a:extLst>
          </p:cNvPr>
          <p:cNvSpPr/>
          <p:nvPr/>
        </p:nvSpPr>
        <p:spPr>
          <a:xfrm>
            <a:off x="8288727" y="4652295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6F6917B-9100-0DB3-B587-F06D255C3D71}"/>
              </a:ext>
            </a:extLst>
          </p:cNvPr>
          <p:cNvSpPr/>
          <p:nvPr/>
        </p:nvSpPr>
        <p:spPr>
          <a:xfrm>
            <a:off x="5517321" y="1673465"/>
            <a:ext cx="3390007" cy="405683"/>
          </a:xfrm>
          <a:prstGeom prst="rect">
            <a:avLst/>
          </a:prstGeom>
          <a:noFill/>
          <a:ln w="22225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0" rIns="0" bIns="36000" numCol="1" spcCol="38100" rtlCol="0" anchor="ctr">
            <a:spAutoFit/>
          </a:bodyPr>
          <a:lstStyle/>
          <a:p>
            <a:pPr marL="135731" algn="l">
              <a:lnSpc>
                <a:spcPct val="150000"/>
              </a:lnSpc>
              <a:tabLst>
                <a:tab pos="13097" algn="l"/>
              </a:tabLst>
            </a:pPr>
            <a:r>
              <a:rPr lang="en" altLang="ja-JP" sz="1600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model_bmi.fit</a:t>
            </a:r>
            <a:r>
              <a:rPr lang="en" altLang="ja-JP" sz="1600" b="1" dirty="0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600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x_bmi</a:t>
            </a:r>
            <a:r>
              <a:rPr lang="en" altLang="ja-JP" sz="1600" b="1" dirty="0">
                <a:solidFill>
                  <a:srgbClr val="00B050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600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y_dm</a:t>
            </a:r>
            <a:r>
              <a:rPr lang="en" altLang="ja-JP" sz="1600" b="1" dirty="0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  <a:r>
              <a:rPr lang="ja-JP" altLang="en-US" sz="1600" b="1">
                <a:solidFill>
                  <a:srgbClr val="00B050"/>
                </a:solidFill>
                <a:latin typeface="Courier New" panose="02070309020205020404" pitchFamily="49" charset="0"/>
              </a:rPr>
              <a:t>　</a:t>
            </a:r>
            <a:endParaRPr lang="en" altLang="ja-JP" sz="1600" b="1" dirty="0">
              <a:solidFill>
                <a:srgbClr val="00B05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6A925BAB-86D3-A76F-B2D1-3180552F704E}"/>
              </a:ext>
            </a:extLst>
          </p:cNvPr>
          <p:cNvSpPr/>
          <p:nvPr/>
        </p:nvSpPr>
        <p:spPr>
          <a:xfrm rot="10800000">
            <a:off x="5199269" y="1749259"/>
            <a:ext cx="318052" cy="320578"/>
          </a:xfrm>
          <a:prstGeom prst="rightArrow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421783425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76" name="線形回帰で88歳の歯周病の歯の本数を予測する"/>
          <p:cNvSpPr txBox="1"/>
          <p:nvPr/>
        </p:nvSpPr>
        <p:spPr>
          <a:xfrm>
            <a:off x="187357" y="29924"/>
            <a:ext cx="578363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線形回帰分析：複数の特徴量で予測</a:t>
            </a:r>
            <a:endParaRPr sz="28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187357" y="1236047"/>
            <a:ext cx="6093820" cy="701149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36000" numCol="1" spcCol="38100" rtlCol="0" anchor="ctr">
            <a:spAutoFit/>
          </a:bodyPr>
          <a:lstStyle/>
          <a:p>
            <a:pPr marL="135731" algn="l">
              <a:lnSpc>
                <a:spcPct val="120000"/>
              </a:lnSpc>
              <a:tabLst>
                <a:tab pos="13097" algn="l"/>
              </a:tabLst>
            </a:pPr>
            <a:r>
              <a:rPr lang="en" altLang="ja-JP" sz="18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" altLang="ja-JP" sz="18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model_dm10.coef_</a:t>
            </a:r>
            <a:r>
              <a:rPr lang="en" altLang="ja-JP" sz="18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  <a:p>
            <a:pPr marL="135731" algn="l">
              <a:lnSpc>
                <a:spcPct val="120000"/>
              </a:lnSpc>
              <a:tabLst>
                <a:tab pos="13097" algn="l"/>
              </a:tabLst>
            </a:pPr>
            <a:r>
              <a:rPr lang="en" altLang="ja-JP" sz="18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" altLang="ja-JP" sz="18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model_dm10.intercept_</a:t>
            </a:r>
            <a:r>
              <a:rPr lang="en" altLang="ja-JP" sz="18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34BC374-56B3-0F72-736E-469010DCB0F6}"/>
              </a:ext>
            </a:extLst>
          </p:cNvPr>
          <p:cNvSpPr txBox="1"/>
          <p:nvPr/>
        </p:nvSpPr>
        <p:spPr>
          <a:xfrm>
            <a:off x="362643" y="3762981"/>
            <a:ext cx="8413951" cy="869469"/>
          </a:xfrm>
          <a:prstGeom prst="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4000" tIns="19050" rIns="19050" bIns="19050" numCol="1" spcCol="38100" rtlCol="0" anchor="ctr">
            <a:spAutoFit/>
          </a:bodyPr>
          <a:lstStyle/>
          <a:p>
            <a:pPr marL="584597" indent="-584597" algn="l"/>
            <a:r>
              <a:rPr lang="en-US" altLang="ja-JP" sz="1800"/>
              <a:t>y = </a:t>
            </a:r>
            <a:r>
              <a:rPr lang="en-US" altLang="ja-JP" sz="1800">
                <a:solidFill>
                  <a:srgbClr val="D883FF"/>
                </a:solidFill>
              </a:rPr>
              <a:t>-334.57 </a:t>
            </a:r>
            <a:r>
              <a:rPr lang="en-US" altLang="ja-JP" sz="1800"/>
              <a:t>+ (</a:t>
            </a:r>
            <a:r>
              <a:rPr lang="en-US" altLang="ja-JP" sz="1800">
                <a:solidFill>
                  <a:srgbClr val="00B050"/>
                </a:solidFill>
              </a:rPr>
              <a:t>-0.036 </a:t>
            </a:r>
            <a:r>
              <a:rPr lang="en-US" altLang="ja-JP" sz="1800"/>
              <a:t>× Age) + (</a:t>
            </a:r>
            <a:r>
              <a:rPr lang="en-US" altLang="ja-JP" sz="1800">
                <a:solidFill>
                  <a:srgbClr val="00B050"/>
                </a:solidFill>
              </a:rPr>
              <a:t>-22.85 </a:t>
            </a:r>
            <a:r>
              <a:rPr lang="en-US" altLang="ja-JP" sz="1800"/>
              <a:t>× Sex) + (</a:t>
            </a:r>
            <a:r>
              <a:rPr lang="en-US" altLang="ja-JP" sz="1800">
                <a:solidFill>
                  <a:srgbClr val="00B050"/>
                </a:solidFill>
              </a:rPr>
              <a:t>5.60 </a:t>
            </a:r>
            <a:r>
              <a:rPr lang="en-US" altLang="ja-JP" sz="1800"/>
              <a:t>× BMI) + (</a:t>
            </a:r>
            <a:r>
              <a:rPr lang="en-US" altLang="ja-JP" sz="1800">
                <a:solidFill>
                  <a:srgbClr val="00B050"/>
                </a:solidFill>
              </a:rPr>
              <a:t>1.12 </a:t>
            </a:r>
            <a:r>
              <a:rPr lang="en-US" altLang="ja-JP" sz="1800"/>
              <a:t>× BP) + (</a:t>
            </a:r>
            <a:r>
              <a:rPr lang="en-US" altLang="ja-JP" sz="1800">
                <a:solidFill>
                  <a:srgbClr val="00B050"/>
                </a:solidFill>
              </a:rPr>
              <a:t>-1.09 </a:t>
            </a:r>
            <a:r>
              <a:rPr lang="en-US" altLang="ja-JP" sz="1800"/>
              <a:t>× TC) + (</a:t>
            </a:r>
            <a:r>
              <a:rPr lang="en-US" altLang="ja-JP" sz="1800">
                <a:solidFill>
                  <a:srgbClr val="00B050"/>
                </a:solidFill>
              </a:rPr>
              <a:t>0.75</a:t>
            </a:r>
            <a:r>
              <a:rPr lang="en-US" altLang="ja-JP" sz="1800"/>
              <a:t> × LDL) + (</a:t>
            </a:r>
            <a:r>
              <a:rPr lang="en-US" altLang="ja-JP" sz="1800">
                <a:solidFill>
                  <a:srgbClr val="00B050"/>
                </a:solidFill>
              </a:rPr>
              <a:t>0.37</a:t>
            </a:r>
            <a:r>
              <a:rPr lang="en-US" altLang="ja-JP" sz="1800"/>
              <a:t> × HDL) + (</a:t>
            </a:r>
            <a:r>
              <a:rPr lang="en-US" altLang="ja-JP" sz="1800">
                <a:solidFill>
                  <a:srgbClr val="00B050"/>
                </a:solidFill>
              </a:rPr>
              <a:t>6.53</a:t>
            </a:r>
            <a:r>
              <a:rPr lang="en-US" altLang="ja-JP" sz="1800"/>
              <a:t> × TCH) + (</a:t>
            </a:r>
            <a:r>
              <a:rPr lang="en-US" altLang="ja-JP" sz="1800">
                <a:solidFill>
                  <a:srgbClr val="00B050"/>
                </a:solidFill>
              </a:rPr>
              <a:t>68.5 </a:t>
            </a:r>
            <a:r>
              <a:rPr lang="en-US" altLang="ja-JP" sz="1800"/>
              <a:t>× LTG) + (</a:t>
            </a:r>
            <a:r>
              <a:rPr lang="en-US" altLang="ja-JP" sz="1800">
                <a:solidFill>
                  <a:srgbClr val="00B050"/>
                </a:solidFill>
              </a:rPr>
              <a:t>0.28</a:t>
            </a:r>
            <a:r>
              <a:rPr lang="en-US" altLang="ja-JP" sz="1800"/>
              <a:t> × GLU)</a:t>
            </a:r>
            <a:endParaRPr lang="ja-JP" altLang="en-US" sz="1800"/>
          </a:p>
        </p:txBody>
      </p:sp>
      <p:sp>
        <p:nvSpPr>
          <p:cNvPr id="13" name="下矢印 12">
            <a:extLst>
              <a:ext uri="{FF2B5EF4-FFF2-40B4-BE49-F238E27FC236}">
                <a16:creationId xmlns:a16="http://schemas.microsoft.com/office/drawing/2014/main" id="{B88569E8-B32F-6BB2-7302-42A5B6841397}"/>
              </a:ext>
            </a:extLst>
          </p:cNvPr>
          <p:cNvSpPr/>
          <p:nvPr/>
        </p:nvSpPr>
        <p:spPr>
          <a:xfrm rot="16200000" flipH="1">
            <a:off x="226993" y="2300032"/>
            <a:ext cx="403752" cy="301536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" name="①学習モデルの選択…">
            <a:extLst>
              <a:ext uri="{FF2B5EF4-FFF2-40B4-BE49-F238E27FC236}">
                <a16:creationId xmlns:a16="http://schemas.microsoft.com/office/drawing/2014/main" id="{E2817356-7626-C8D1-6779-7EB78B843175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</a:rPr>
              <a:t>STEP0</a:t>
            </a:r>
            <a:r>
              <a:rPr lang="en-US" sz="120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rgbClr val="FF0000"/>
                </a:solidFill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rgbClr val="FF0000"/>
                </a:solidFill>
              </a:rPr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rgbClr val="FF0000"/>
                </a:solidFill>
              </a:rPr>
              <a:t>STEP4：傾きと切片</a:t>
            </a:r>
            <a:r>
              <a:rPr lang="ja-JP" altLang="en-US" sz="1200">
                <a:solidFill>
                  <a:srgbClr val="FF0000"/>
                </a:solidFill>
              </a:rPr>
              <a:t>を求める</a:t>
            </a:r>
            <a:endParaRPr lang="en-US" altLang="ja-JP" sz="1200">
              <a:solidFill>
                <a:srgbClr val="FF0000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>
                <a:solidFill>
                  <a:schemeClr val="tx1"/>
                </a:solidFill>
              </a:rPr>
              <a:t>STEP5</a:t>
            </a:r>
            <a:r>
              <a:rPr lang="ja-JP" altLang="en-US" sz="1200">
                <a:solidFill>
                  <a:schemeClr val="tx1"/>
                </a:solidFill>
              </a:rPr>
              <a:t>：予測を行う</a:t>
            </a:r>
            <a:endParaRPr lang="en-US" altLang="ja-JP" sz="120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>
                <a:solidFill>
                  <a:schemeClr val="tx1"/>
                </a:solidFill>
              </a:rPr>
              <a:t>STEP6</a:t>
            </a:r>
            <a:r>
              <a:rPr lang="ja-JP" altLang="en-US" sz="1200">
                <a:solidFill>
                  <a:schemeClr val="tx1"/>
                </a:solidFill>
              </a:rPr>
              <a:t>：モデルの評価</a:t>
            </a:r>
            <a:endParaRPr sz="1200">
              <a:solidFill>
                <a:schemeClr val="tx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4693947-8DEA-FD97-9117-96C711DDF1AA}"/>
              </a:ext>
            </a:extLst>
          </p:cNvPr>
          <p:cNvSpPr txBox="1"/>
          <p:nvPr/>
        </p:nvSpPr>
        <p:spPr>
          <a:xfrm>
            <a:off x="278101" y="853184"/>
            <a:ext cx="666701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コード</a:t>
            </a:r>
            <a:r>
              <a:rPr lang="en-US" altLang="ja-JP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9-12 model_dm10</a:t>
            </a:r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の傾きと切片を求める</a:t>
            </a:r>
            <a:endParaRPr kumimoji="0" lang="ja-JP" altLang="en-US" sz="1800" b="1" i="0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  <a:latin typeface="Meiryo" panose="020B0604030504040204" pitchFamily="34" charset="-128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50DC887-E270-9E3D-5ADF-B61C6A605B6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39</a:t>
            </a:fld>
            <a:endParaRPr lang="ja-JP" altLang="en-US"/>
          </a:p>
        </p:txBody>
      </p:sp>
      <p:pic>
        <p:nvPicPr>
          <p:cNvPr id="9" name="図 8" descr="グラフィカル ユーザー インターフェイス, テキスト, アプリケーション, Word&#10;&#10;自動的に生成された説明">
            <a:extLst>
              <a:ext uri="{FF2B5EF4-FFF2-40B4-BE49-F238E27FC236}">
                <a16:creationId xmlns:a16="http://schemas.microsoft.com/office/drawing/2014/main" id="{D8A36C41-8BAA-D104-D1B7-39571B10FC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637" y="2286104"/>
            <a:ext cx="7287901" cy="99662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1D0A707-C20A-2E93-37AD-F4C5EE955A53}"/>
              </a:ext>
            </a:extLst>
          </p:cNvPr>
          <p:cNvSpPr txBox="1"/>
          <p:nvPr/>
        </p:nvSpPr>
        <p:spPr>
          <a:xfrm>
            <a:off x="7719352" y="1414519"/>
            <a:ext cx="138339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e+00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：</a:t>
            </a: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×10</a:t>
            </a:r>
            <a:r>
              <a:rPr kumimoji="0" lang="en-US" altLang="ja-JP" sz="1600" b="1" i="0" u="none" strike="noStrike" cap="none" spc="0" normalizeH="0" baseline="300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0</a:t>
            </a:r>
          </a:p>
          <a:p>
            <a:pPr algn="l" defTabSz="825500"/>
            <a:r>
              <a:rPr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e+01</a:t>
            </a:r>
            <a:r>
              <a:rPr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：</a:t>
            </a:r>
            <a:r>
              <a:rPr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×</a:t>
            </a: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10</a:t>
            </a:r>
            <a:r>
              <a:rPr kumimoji="0" lang="en-US" altLang="ja-JP" sz="1600" b="1" i="0" u="none" strike="noStrike" cap="none" spc="0" normalizeH="0" baseline="300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1</a:t>
            </a:r>
            <a:endParaRPr lang="en-US" altLang="ja-JP" sz="1600" b="1" baseline="30000"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e-01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：</a:t>
            </a:r>
            <a:r>
              <a:rPr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×</a:t>
            </a: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10</a:t>
            </a:r>
            <a:r>
              <a:rPr kumimoji="0" lang="en-US" altLang="ja-JP" sz="1600" b="1" i="0" u="none" strike="noStrike" cap="none" spc="0" normalizeH="0" baseline="300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-1</a:t>
            </a:r>
            <a:endParaRPr kumimoji="0" lang="ja-JP" altLang="en-US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2A1B2CD-D009-55F8-BAA7-4A1160F93889}"/>
              </a:ext>
            </a:extLst>
          </p:cNvPr>
          <p:cNvSpPr/>
          <p:nvPr/>
        </p:nvSpPr>
        <p:spPr>
          <a:xfrm>
            <a:off x="664029" y="2238038"/>
            <a:ext cx="7262172" cy="684694"/>
          </a:xfrm>
          <a:prstGeom prst="rect">
            <a:avLst/>
          </a:prstGeom>
          <a:noFill/>
          <a:ln w="254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B55ADB4-B0FA-E702-CC5F-F77971153F64}"/>
              </a:ext>
            </a:extLst>
          </p:cNvPr>
          <p:cNvSpPr txBox="1"/>
          <p:nvPr/>
        </p:nvSpPr>
        <p:spPr>
          <a:xfrm>
            <a:off x="4207401" y="2970798"/>
            <a:ext cx="435696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傾きは特徴量ごとに出るので、</a:t>
            </a:r>
            <a:r>
              <a:rPr kumimoji="0" lang="en-US" altLang="ja-JP" sz="18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10</a:t>
            </a: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個出力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AC2CFEF-81A1-B343-81B3-AB46F8FED519}"/>
              </a:ext>
            </a:extLst>
          </p:cNvPr>
          <p:cNvSpPr/>
          <p:nvPr/>
        </p:nvSpPr>
        <p:spPr>
          <a:xfrm>
            <a:off x="634698" y="2964587"/>
            <a:ext cx="2239131" cy="252000"/>
          </a:xfrm>
          <a:prstGeom prst="rect">
            <a:avLst/>
          </a:prstGeom>
          <a:noFill/>
          <a:ln w="25400" cap="flat">
            <a:solidFill>
              <a:srgbClr val="D883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2" name="下矢印 11">
            <a:extLst>
              <a:ext uri="{FF2B5EF4-FFF2-40B4-BE49-F238E27FC236}">
                <a16:creationId xmlns:a16="http://schemas.microsoft.com/office/drawing/2014/main" id="{5581AC31-E98B-DB12-075A-E7D19F1705F0}"/>
              </a:ext>
            </a:extLst>
          </p:cNvPr>
          <p:cNvSpPr/>
          <p:nvPr/>
        </p:nvSpPr>
        <p:spPr>
          <a:xfrm>
            <a:off x="1280734" y="3285220"/>
            <a:ext cx="947057" cy="416068"/>
          </a:xfrm>
          <a:prstGeom prst="downArrow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651A15D-C06E-ED4B-8CF2-3B8BF52107BF}"/>
              </a:ext>
            </a:extLst>
          </p:cNvPr>
          <p:cNvSpPr txBox="1"/>
          <p:nvPr/>
        </p:nvSpPr>
        <p:spPr>
          <a:xfrm>
            <a:off x="2291841" y="3453261"/>
            <a:ext cx="241091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2000">
                <a:solidFill>
                  <a:srgbClr val="C00000"/>
                </a:solidFill>
              </a:rPr>
              <a:t>回帰式に当てはめる</a:t>
            </a:r>
            <a:endParaRPr kumimoji="0" lang="ja-JP" altLang="en-US" sz="2000" b="0" i="0" u="none" strike="noStrike" cap="none" spc="0" normalizeH="0" baseline="0">
              <a:ln>
                <a:noFill/>
              </a:ln>
              <a:solidFill>
                <a:srgbClr val="C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A9DE807B-6511-F65E-BA7F-F51F6D1A480D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181769232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四角形吹き出し 31">
            <a:extLst>
              <a:ext uri="{FF2B5EF4-FFF2-40B4-BE49-F238E27FC236}">
                <a16:creationId xmlns:a16="http://schemas.microsoft.com/office/drawing/2014/main" id="{F2E512D3-0187-C3D9-AC9A-7D95F9E0ED4A}"/>
              </a:ext>
            </a:extLst>
          </p:cNvPr>
          <p:cNvSpPr/>
          <p:nvPr/>
        </p:nvSpPr>
        <p:spPr>
          <a:xfrm>
            <a:off x="786581" y="1185300"/>
            <a:ext cx="1321619" cy="1149353"/>
          </a:xfrm>
          <a:prstGeom prst="wedgeRectCallout">
            <a:avLst>
              <a:gd name="adj1" fmla="val 64249"/>
              <a:gd name="adj2" fmla="val 9751"/>
            </a:avLst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 dirty="0"/>
          </a:p>
        </p:txBody>
      </p:sp>
      <p:sp>
        <p:nvSpPr>
          <p:cNvPr id="2" name="①学習モデルの選択…">
            <a:extLst>
              <a:ext uri="{FF2B5EF4-FFF2-40B4-BE49-F238E27FC236}">
                <a16:creationId xmlns:a16="http://schemas.microsoft.com/office/drawing/2014/main" id="{D0B9D7F8-B655-11DF-5688-E9A02A09D584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 dirty="0"/>
              <a:t>STEP4：傾きと切片</a:t>
            </a:r>
            <a:r>
              <a:rPr lang="ja-JP" altLang="en-US" sz="1200"/>
              <a:t>を求める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STEP6</a:t>
            </a:r>
            <a:r>
              <a:rPr lang="ja-JP" altLang="en-US" sz="1200"/>
              <a:t>：モデルの評価</a:t>
            </a:r>
            <a:endParaRPr sz="1200" dirty="0"/>
          </a:p>
        </p:txBody>
      </p:sp>
      <p:sp>
        <p:nvSpPr>
          <p:cNvPr id="15" name="①学習モデルの選択(今回は線形回帰)…">
            <a:extLst>
              <a:ext uri="{FF2B5EF4-FFF2-40B4-BE49-F238E27FC236}">
                <a16:creationId xmlns:a16="http://schemas.microsoft.com/office/drawing/2014/main" id="{FAD94D8D-CFCA-29FE-0957-D5D3EB0B1769}"/>
              </a:ext>
            </a:extLst>
          </p:cNvPr>
          <p:cNvSpPr txBox="1"/>
          <p:nvPr/>
        </p:nvSpPr>
        <p:spPr>
          <a:xfrm>
            <a:off x="0" y="530954"/>
            <a:ext cx="4216400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STEP1：糖尿病データの内容確認</a:t>
            </a:r>
          </a:p>
        </p:txBody>
      </p:sp>
      <p:sp>
        <p:nvSpPr>
          <p:cNvPr id="7" name="線形回帰で88歳の歯周病の歯の本数を予測する">
            <a:extLst>
              <a:ext uri="{FF2B5EF4-FFF2-40B4-BE49-F238E27FC236}">
                <a16:creationId xmlns:a16="http://schemas.microsoft.com/office/drawing/2014/main" id="{8C24461D-1878-EE55-FFEC-2288C3F4EF6E}"/>
              </a:ext>
            </a:extLst>
          </p:cNvPr>
          <p:cNvSpPr txBox="1"/>
          <p:nvPr/>
        </p:nvSpPr>
        <p:spPr>
          <a:xfrm>
            <a:off x="241697" y="17372"/>
            <a:ext cx="2192908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</a:t>
            </a:r>
            <a:endParaRPr sz="2800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C93E1D1-DFB6-15AC-6459-724A196F1A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4</a:t>
            </a:fld>
            <a:endParaRPr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128E8F15-CD68-F27A-5B78-9AD146F69121}"/>
              </a:ext>
            </a:extLst>
          </p:cNvPr>
          <p:cNvCxnSpPr>
            <a:cxnSpLocks/>
          </p:cNvCxnSpPr>
          <p:nvPr/>
        </p:nvCxnSpPr>
        <p:spPr>
          <a:xfrm>
            <a:off x="2434605" y="2468275"/>
            <a:ext cx="3801772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円/楕円 13">
            <a:extLst>
              <a:ext uri="{FF2B5EF4-FFF2-40B4-BE49-F238E27FC236}">
                <a16:creationId xmlns:a16="http://schemas.microsoft.com/office/drawing/2014/main" id="{1A9A6F30-401E-EE77-A3E9-417537D1480C}"/>
              </a:ext>
            </a:extLst>
          </p:cNvPr>
          <p:cNvSpPr>
            <a:spLocks noChangeAspect="1"/>
          </p:cNvSpPr>
          <p:nvPr/>
        </p:nvSpPr>
        <p:spPr>
          <a:xfrm>
            <a:off x="2290956" y="2334653"/>
            <a:ext cx="252000" cy="252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7329C923-8009-04D7-209C-BB2EAEEA1B97}"/>
              </a:ext>
            </a:extLst>
          </p:cNvPr>
          <p:cNvSpPr>
            <a:spLocks noChangeAspect="1"/>
          </p:cNvSpPr>
          <p:nvPr/>
        </p:nvSpPr>
        <p:spPr>
          <a:xfrm>
            <a:off x="5211048" y="2341865"/>
            <a:ext cx="252000" cy="25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78575CB-4FF1-2CDB-D3B5-2D190E784C4F}"/>
              </a:ext>
            </a:extLst>
          </p:cNvPr>
          <p:cNvSpPr txBox="1"/>
          <p:nvPr/>
        </p:nvSpPr>
        <p:spPr>
          <a:xfrm>
            <a:off x="6256041" y="2287901"/>
            <a:ext cx="56425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時間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76B75EE-4B63-22AC-20F2-A10CD4BCC4AB}"/>
              </a:ext>
            </a:extLst>
          </p:cNvPr>
          <p:cNvSpPr txBox="1"/>
          <p:nvPr/>
        </p:nvSpPr>
        <p:spPr>
          <a:xfrm>
            <a:off x="952573" y="2751366"/>
            <a:ext cx="2702642" cy="625812"/>
          </a:xfrm>
          <a:prstGeom prst="rect">
            <a:avLst/>
          </a:prstGeom>
          <a:noFill/>
          <a:ln w="25400" cap="flat">
            <a:solidFill>
              <a:schemeClr val="accent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ベースライン</a:t>
            </a:r>
            <a:r>
              <a:rPr kumimoji="0" lang="en-US" altLang="ja-JP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(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基準</a:t>
            </a:r>
            <a:r>
              <a:rPr kumimoji="0" lang="en-US" altLang="ja-JP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)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時点</a:t>
            </a:r>
            <a:endParaRPr kumimoji="0" lang="en-US" altLang="ja-JP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eiryo" panose="020B0604030504040204" pitchFamily="34" charset="-128"/>
              <a:ea typeface="Meiryo" panose="020B0604030504040204" pitchFamily="34" charset="-128"/>
              <a:sym typeface="ヒラギノ角ゴ ProN W6"/>
            </a:endParaRPr>
          </a:p>
          <a:p>
            <a:pPr algn="l" defTabSz="825500"/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→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10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個の特徴量の測定時点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94AEFC1-5746-0097-6201-D33809F6104D}"/>
              </a:ext>
            </a:extLst>
          </p:cNvPr>
          <p:cNvSpPr txBox="1"/>
          <p:nvPr/>
        </p:nvSpPr>
        <p:spPr>
          <a:xfrm>
            <a:off x="4073652" y="2675548"/>
            <a:ext cx="2907251" cy="1087477"/>
          </a:xfrm>
          <a:prstGeom prst="rect">
            <a:avLst/>
          </a:prstGeom>
          <a:noFill/>
          <a:ln w="254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1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年後</a:t>
            </a:r>
            <a:endParaRPr kumimoji="0" lang="en-US" altLang="ja-JP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eiryo" panose="020B0604030504040204" pitchFamily="34" charset="-128"/>
              <a:ea typeface="Meiryo" panose="020B0604030504040204" pitchFamily="34" charset="-128"/>
              <a:sym typeface="ヒラギノ角ゴ ProN W6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>
                <a:latin typeface="Meiryo" panose="020B0604030504040204" pitchFamily="34" charset="-128"/>
                <a:ea typeface="Meiryo" panose="020B0604030504040204" pitchFamily="34" charset="-128"/>
              </a:rPr>
              <a:t>正解値（</a:t>
            </a:r>
            <a:r>
              <a:rPr lang="en-US" altLang="ja-JP" sz="1600" dirty="0">
                <a:latin typeface="Meiryo" panose="020B0604030504040204" pitchFamily="34" charset="-128"/>
                <a:ea typeface="Meiryo" panose="020B0604030504040204" pitchFamily="34" charset="-128"/>
              </a:rPr>
              <a:t>target</a:t>
            </a:r>
            <a:r>
              <a:rPr lang="ja-JP" altLang="en-US" sz="1600">
                <a:latin typeface="Meiryo" panose="020B0604030504040204" pitchFamily="34" charset="-128"/>
                <a:ea typeface="Meiryo" panose="020B0604030504040204" pitchFamily="34" charset="-128"/>
              </a:rPr>
              <a:t>：</a:t>
            </a:r>
            <a:endParaRPr lang="en-US" altLang="ja-JP" sz="16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糖尿病の進行度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を量的に示したもの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)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の測定時点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14AF00E-6FF3-9E22-D4AB-255AF1902122}"/>
              </a:ext>
            </a:extLst>
          </p:cNvPr>
          <p:cNvSpPr txBox="1"/>
          <p:nvPr/>
        </p:nvSpPr>
        <p:spPr>
          <a:xfrm>
            <a:off x="952573" y="4046115"/>
            <a:ext cx="746172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ベースライン時点の</a:t>
            </a: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x(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特徴量</a:t>
            </a: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)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で</a:t>
            </a: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年後の</a:t>
            </a: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target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を</a:t>
            </a: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y(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正解値）との関連を調べる、学習モデルの作成を行う</a:t>
            </a:r>
            <a:endParaRPr kumimoji="0" lang="en-US" altLang="ja-JP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638554-560A-A8FF-B63F-1245D84A15F3}"/>
              </a:ext>
            </a:extLst>
          </p:cNvPr>
          <p:cNvSpPr txBox="1"/>
          <p:nvPr/>
        </p:nvSpPr>
        <p:spPr>
          <a:xfrm>
            <a:off x="839852" y="1218098"/>
            <a:ext cx="1215076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年齢</a:t>
            </a:r>
            <a:r>
              <a:rPr lang="ja-JP" altLang="en-US" sz="1600"/>
              <a:t>：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59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歳</a:t>
            </a:r>
            <a:endParaRPr kumimoji="0" lang="en-US" altLang="ja-JP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性別：女性</a:t>
            </a:r>
            <a:endParaRPr kumimoji="0" lang="en-US" altLang="ja-JP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BMI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：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32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・・・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pic>
        <p:nvPicPr>
          <p:cNvPr id="30" name="図 29" descr="建物, 座る, 記号, 立つ が含まれている画像&#10;&#10;自動的に生成された説明">
            <a:extLst>
              <a:ext uri="{FF2B5EF4-FFF2-40B4-BE49-F238E27FC236}">
                <a16:creationId xmlns:a16="http://schemas.microsoft.com/office/drawing/2014/main" id="{D8323A25-390B-3B28-4033-52F99FB9C0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119" y="1423636"/>
            <a:ext cx="329253" cy="845229"/>
          </a:xfrm>
          <a:prstGeom prst="rect">
            <a:avLst/>
          </a:prstGeom>
        </p:spPr>
      </p:pic>
      <p:pic>
        <p:nvPicPr>
          <p:cNvPr id="31" name="図 30" descr="建物, 座る, 記号, 立つ が含まれている画像&#10;&#10;自動的に生成された説明">
            <a:extLst>
              <a:ext uri="{FF2B5EF4-FFF2-40B4-BE49-F238E27FC236}">
                <a16:creationId xmlns:a16="http://schemas.microsoft.com/office/drawing/2014/main" id="{656D1DEA-CB72-9052-AA6B-3833FF2E21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795" y="1443856"/>
            <a:ext cx="329253" cy="845229"/>
          </a:xfrm>
          <a:prstGeom prst="rect">
            <a:avLst/>
          </a:prstGeom>
        </p:spPr>
      </p:pic>
      <p:sp>
        <p:nvSpPr>
          <p:cNvPr id="33" name="四角形吹き出し 32">
            <a:extLst>
              <a:ext uri="{FF2B5EF4-FFF2-40B4-BE49-F238E27FC236}">
                <a16:creationId xmlns:a16="http://schemas.microsoft.com/office/drawing/2014/main" id="{AF1BEDA9-AD66-1FE5-2370-97503F442E6C}"/>
              </a:ext>
            </a:extLst>
          </p:cNvPr>
          <p:cNvSpPr/>
          <p:nvPr/>
        </p:nvSpPr>
        <p:spPr>
          <a:xfrm>
            <a:off x="3224981" y="1590113"/>
            <a:ext cx="1617949" cy="246221"/>
          </a:xfrm>
          <a:prstGeom prst="wedgeRectCallout">
            <a:avLst>
              <a:gd name="adj1" fmla="val 64249"/>
              <a:gd name="adj2" fmla="val 9751"/>
            </a:avLst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target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：</a:t>
            </a:r>
            <a:r>
              <a:rPr kumimoji="0" lang="en-US" altLang="ja-JP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151</a:t>
            </a:r>
            <a:endParaRPr kumimoji="0" lang="ja-JP" altLang="en-US" sz="16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82A01A9-9278-E464-C150-E744429F93C1}"/>
              </a:ext>
            </a:extLst>
          </p:cNvPr>
          <p:cNvSpPr txBox="1"/>
          <p:nvPr/>
        </p:nvSpPr>
        <p:spPr>
          <a:xfrm>
            <a:off x="4329368" y="6085"/>
            <a:ext cx="202619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前回の復習</a:t>
            </a:r>
          </a:p>
        </p:txBody>
      </p:sp>
    </p:spTree>
    <p:extLst>
      <p:ext uri="{BB962C8B-B14F-4D97-AF65-F5344CB8AC3E}">
        <p14:creationId xmlns:p14="http://schemas.microsoft.com/office/powerpoint/2010/main" val="159584659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467323" y="1245136"/>
            <a:ext cx="5752440" cy="422405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4000" tIns="72000" rIns="0" bIns="72000" numCol="1" spcCol="38100" rtlCol="0" anchor="ctr">
            <a:spAutoFit/>
          </a:bodyPr>
          <a:lstStyle/>
          <a:p>
            <a:pPr marL="135731" indent="-135731" algn="l"/>
            <a:r>
              <a:rPr lang="en" altLang="ja-JP" sz="18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" altLang="ja-JP" sz="18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model_dm10.score</a:t>
            </a:r>
            <a:r>
              <a:rPr lang="en" altLang="ja-JP" sz="1800" b="1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x_dm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y_dm</a:t>
            </a:r>
            <a:r>
              <a:rPr lang="en" altLang="ja-JP" sz="1800" b="1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  <a:r>
              <a:rPr lang="en" altLang="ja-JP" sz="18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1C45195-953C-6CD2-AE1C-93F2DFBC7000}"/>
              </a:ext>
            </a:extLst>
          </p:cNvPr>
          <p:cNvSpPr txBox="1"/>
          <p:nvPr/>
        </p:nvSpPr>
        <p:spPr>
          <a:xfrm>
            <a:off x="187357" y="847672"/>
            <a:ext cx="5783635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9-13 </a:t>
            </a:r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複数の特徴量を入れたモデルの評価を行う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2AA89C8-58EB-FB2A-1764-5EF757AAFE08}"/>
              </a:ext>
            </a:extLst>
          </p:cNvPr>
          <p:cNvSpPr txBox="1"/>
          <p:nvPr/>
        </p:nvSpPr>
        <p:spPr>
          <a:xfrm>
            <a:off x="431529" y="2116517"/>
            <a:ext cx="690880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(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</a:rPr>
              <a:t>再掲</a:t>
            </a:r>
            <a:r>
              <a:rPr lang="en-US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) 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print(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model_bmi.score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x_bmi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y_dm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))</a:t>
            </a:r>
          </a:p>
          <a:p>
            <a:pPr algn="l"/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</a:rPr>
              <a:t>　　　　→</a:t>
            </a:r>
            <a:r>
              <a:rPr lang="en-US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0.3439237602253802</a:t>
            </a:r>
            <a:endParaRPr lang="en" altLang="ja-JP" sz="1800" b="1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9397053-E69E-E82B-8356-8478E0D57601}"/>
              </a:ext>
            </a:extLst>
          </p:cNvPr>
          <p:cNvSpPr txBox="1"/>
          <p:nvPr/>
        </p:nvSpPr>
        <p:spPr>
          <a:xfrm>
            <a:off x="614756" y="2725849"/>
            <a:ext cx="7554565" cy="777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ja-JP" altLang="en-US" sz="1600">
                <a:solidFill>
                  <a:srgbClr val="00B050"/>
                </a:solidFill>
              </a:rPr>
              <a:t>今回は一つの特徴量</a:t>
            </a:r>
            <a:r>
              <a:rPr lang="en-US" altLang="ja-JP" sz="1600">
                <a:solidFill>
                  <a:srgbClr val="00B050"/>
                </a:solidFill>
              </a:rPr>
              <a:t>(</a:t>
            </a:r>
            <a:r>
              <a:rPr lang="en-US" altLang="ja-JP" sz="1600" err="1">
                <a:solidFill>
                  <a:srgbClr val="00B050"/>
                </a:solidFill>
              </a:rPr>
              <a:t>bmi</a:t>
            </a:r>
            <a:r>
              <a:rPr lang="en-US" altLang="ja-JP" sz="1600">
                <a:solidFill>
                  <a:srgbClr val="00B050"/>
                </a:solidFill>
              </a:rPr>
              <a:t>)</a:t>
            </a:r>
            <a:r>
              <a:rPr lang="ja-JP" altLang="en-US" sz="1600">
                <a:solidFill>
                  <a:srgbClr val="00B050"/>
                </a:solidFill>
              </a:rPr>
              <a:t>より</a:t>
            </a:r>
            <a:r>
              <a:rPr lang="en-US" altLang="ja-JP" sz="1600">
                <a:solidFill>
                  <a:srgbClr val="00B050"/>
                </a:solidFill>
              </a:rPr>
              <a:t>10</a:t>
            </a:r>
            <a:r>
              <a:rPr lang="ja-JP" altLang="en-US" sz="1600">
                <a:solidFill>
                  <a:srgbClr val="00B050"/>
                </a:solidFill>
              </a:rPr>
              <a:t>個の特徴量を入れて予測する方が予測能が向上した（</a:t>
            </a:r>
            <a:r>
              <a:rPr lang="en-US" altLang="ja-JP" sz="1600">
                <a:solidFill>
                  <a:srgbClr val="00B050"/>
                </a:solidFill>
              </a:rPr>
              <a:t>1</a:t>
            </a:r>
            <a:r>
              <a:rPr lang="ja-JP" altLang="en-US" sz="1600">
                <a:solidFill>
                  <a:srgbClr val="00B050"/>
                </a:solidFill>
              </a:rPr>
              <a:t>に近いほど予測能が高いと言える）</a:t>
            </a:r>
            <a:endParaRPr lang="en-US" altLang="ja-JP" sz="1600">
              <a:solidFill>
                <a:srgbClr val="00B050"/>
              </a:solidFill>
            </a:endParaRPr>
          </a:p>
        </p:txBody>
      </p:sp>
      <p:sp>
        <p:nvSpPr>
          <p:cNvPr id="2" name="①学習モデルの選択…">
            <a:extLst>
              <a:ext uri="{FF2B5EF4-FFF2-40B4-BE49-F238E27FC236}">
                <a16:creationId xmlns:a16="http://schemas.microsoft.com/office/drawing/2014/main" id="{3D15B465-4FA6-147F-E604-0BD9F9C032D1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</a:rPr>
              <a:t>STEP0</a:t>
            </a:r>
            <a:r>
              <a:rPr lang="en-US" sz="120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>
                <a:solidFill>
                  <a:schemeClr val="tx1"/>
                </a:solidFill>
              </a:rPr>
              <a:t>STEP4：傾きと切片</a:t>
            </a:r>
            <a:r>
              <a:rPr lang="ja-JP" altLang="en-US" sz="1200">
                <a:solidFill>
                  <a:schemeClr val="tx1"/>
                </a:solidFill>
              </a:rPr>
              <a:t>を求める</a:t>
            </a:r>
            <a:endParaRPr lang="en-US" altLang="ja-JP" sz="120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>
                <a:solidFill>
                  <a:schemeClr val="tx1"/>
                </a:solidFill>
              </a:rPr>
              <a:t>STEP5</a:t>
            </a:r>
            <a:r>
              <a:rPr lang="ja-JP" altLang="en-US" sz="1200">
                <a:solidFill>
                  <a:schemeClr val="tx1"/>
                </a:solidFill>
              </a:rPr>
              <a:t>：予測を行う</a:t>
            </a:r>
            <a:endParaRPr lang="en-US" altLang="ja-JP" sz="120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>
                <a:solidFill>
                  <a:srgbClr val="FF0000"/>
                </a:solidFill>
              </a:rPr>
              <a:t>STEP6</a:t>
            </a:r>
            <a:r>
              <a:rPr lang="ja-JP" altLang="en-US" sz="1200">
                <a:solidFill>
                  <a:srgbClr val="FF0000"/>
                </a:solidFill>
              </a:rPr>
              <a:t>：モデルの評価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AC50DC1-CE26-A5FE-F1E8-15B0AD92969B}"/>
              </a:ext>
            </a:extLst>
          </p:cNvPr>
          <p:cNvSpPr txBox="1"/>
          <p:nvPr/>
        </p:nvSpPr>
        <p:spPr>
          <a:xfrm>
            <a:off x="1013348" y="1681136"/>
            <a:ext cx="287258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0.5177484222203498</a:t>
            </a:r>
            <a:endParaRPr kumimoji="0" lang="ja-JP" altLang="en-US" sz="2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4" name="右矢印 3">
            <a:extLst>
              <a:ext uri="{FF2B5EF4-FFF2-40B4-BE49-F238E27FC236}">
                <a16:creationId xmlns:a16="http://schemas.microsoft.com/office/drawing/2014/main" id="{621FBD9D-B3F1-43A6-8D52-080C16F017DA}"/>
              </a:ext>
            </a:extLst>
          </p:cNvPr>
          <p:cNvSpPr/>
          <p:nvPr/>
        </p:nvSpPr>
        <p:spPr>
          <a:xfrm>
            <a:off x="614755" y="3607505"/>
            <a:ext cx="814158" cy="501446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6E9F4F8-36C0-9F7E-F796-D9F9BA9F83F7}"/>
              </a:ext>
            </a:extLst>
          </p:cNvPr>
          <p:cNvSpPr txBox="1"/>
          <p:nvPr/>
        </p:nvSpPr>
        <p:spPr>
          <a:xfrm>
            <a:off x="1530721" y="3539291"/>
            <a:ext cx="728404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特徴量が多いほど</a:t>
            </a: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y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を予測できる性能が</a:t>
            </a:r>
            <a:r>
              <a:rPr lang="ja-JP" altLang="en-US" sz="2000">
                <a:solidFill>
                  <a:srgbClr val="FF0000"/>
                </a:solidFill>
              </a:rPr>
              <a:t>高かった</a:t>
            </a:r>
            <a:endParaRPr kumimoji="0" lang="en-US" altLang="ja-JP" sz="20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一方、多ければ多いほど必ず予測性能が高くなるとも限らない</a:t>
            </a:r>
          </a:p>
        </p:txBody>
      </p:sp>
      <p:sp>
        <p:nvSpPr>
          <p:cNvPr id="8" name="線形回帰で88歳の歯周病の歯の本数を予測する">
            <a:extLst>
              <a:ext uri="{FF2B5EF4-FFF2-40B4-BE49-F238E27FC236}">
                <a16:creationId xmlns:a16="http://schemas.microsoft.com/office/drawing/2014/main" id="{4744301C-37DC-A880-86FF-E70C16AD9379}"/>
              </a:ext>
            </a:extLst>
          </p:cNvPr>
          <p:cNvSpPr txBox="1"/>
          <p:nvPr/>
        </p:nvSpPr>
        <p:spPr>
          <a:xfrm>
            <a:off x="187357" y="29924"/>
            <a:ext cx="578363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線形回帰分析：複数の特徴量で予測</a:t>
            </a:r>
            <a:endParaRPr sz="280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BF9210E-88A9-CB4D-2D91-AC941997A69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4081880" y="4808568"/>
            <a:ext cx="227627" cy="241092"/>
          </a:xfrm>
        </p:spPr>
        <p:txBody>
          <a:bodyPr/>
          <a:lstStyle/>
          <a:p>
            <a:fld id="{86CB4B4D-7CA3-9044-876B-883B54F8677D}" type="slidenum">
              <a:rPr lang="en-US" altLang="ja-JP" smtClean="0"/>
              <a:t>40</a:t>
            </a:fld>
            <a:endParaRPr lang="ja-JP" altLang="en-US"/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E82D13F8-3B62-2F97-79D2-002AD5838372}"/>
              </a:ext>
            </a:extLst>
          </p:cNvPr>
          <p:cNvSpPr/>
          <p:nvPr/>
        </p:nvSpPr>
        <p:spPr>
          <a:xfrm>
            <a:off x="614756" y="1765655"/>
            <a:ext cx="373925" cy="28800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92909F5C-2AE4-A2BE-FE8E-CE1068A5A214}"/>
              </a:ext>
            </a:extLst>
          </p:cNvPr>
          <p:cNvSpPr/>
          <p:nvPr/>
        </p:nvSpPr>
        <p:spPr>
          <a:xfrm>
            <a:off x="614755" y="4419964"/>
            <a:ext cx="814158" cy="501446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45B5EB7-7C22-B40A-C5CC-6C33C26BFC68}"/>
              </a:ext>
            </a:extLst>
          </p:cNvPr>
          <p:cNvSpPr txBox="1"/>
          <p:nvPr/>
        </p:nvSpPr>
        <p:spPr>
          <a:xfrm>
            <a:off x="1541516" y="4419964"/>
            <a:ext cx="651460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sng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機械学習では予測性能を高めることが非常に重要な目的</a:t>
            </a: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FFF1AF03-9154-A5EB-3541-B17DC9EDFEEB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136815768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">
            <a:extLst>
              <a:ext uri="{FF2B5EF4-FFF2-40B4-BE49-F238E27FC236}">
                <a16:creationId xmlns:a16="http://schemas.microsoft.com/office/drawing/2014/main" id="{1AF576E8-60C0-BC95-C4E9-BB1B3D54FC97}"/>
              </a:ext>
            </a:extLst>
          </p:cNvPr>
          <p:cNvSpPr/>
          <p:nvPr/>
        </p:nvSpPr>
        <p:spPr>
          <a:xfrm>
            <a:off x="260350" y="264724"/>
            <a:ext cx="865505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 sz="2800" b="1"/>
              <a:t>演習</a:t>
            </a:r>
            <a:r>
              <a:rPr lang="en-US" altLang="ja-JP" sz="2800" b="1"/>
              <a:t>9</a:t>
            </a:r>
            <a:r>
              <a:rPr lang="ja-JP" altLang="en-US" sz="2800" b="1"/>
              <a:t>：課題</a:t>
            </a:r>
            <a:endParaRPr sz="2800" b="1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10EE8A5-ECBC-F11E-8DFA-682FA41591E1}"/>
              </a:ext>
            </a:extLst>
          </p:cNvPr>
          <p:cNvSpPr txBox="1"/>
          <p:nvPr/>
        </p:nvSpPr>
        <p:spPr>
          <a:xfrm>
            <a:off x="581828" y="1325921"/>
            <a:ext cx="7975581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825500" rtl="0" fontAlgn="auto" latinLnBrk="0" hangingPunct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</a:pPr>
            <a:r>
              <a:rPr lang="en-US" altLang="ja-JP" sz="1800" dirty="0"/>
              <a:t>dm</a:t>
            </a:r>
            <a:r>
              <a:rPr lang="ja-JP" altLang="en-US" sz="1800"/>
              <a:t>データの特徴量データから</a:t>
            </a:r>
            <a:r>
              <a:rPr lang="en-US" altLang="ja-JP" sz="1800" dirty="0"/>
              <a:t>age, sex, </a:t>
            </a:r>
            <a:r>
              <a:rPr lang="en-US" altLang="ja-JP" sz="1800" dirty="0" err="1"/>
              <a:t>bmi</a:t>
            </a:r>
            <a:r>
              <a:rPr lang="en-US" altLang="ja-JP" sz="1800" dirty="0"/>
              <a:t>, s6(</a:t>
            </a:r>
            <a:r>
              <a:rPr lang="ja-JP" altLang="en-US" sz="1800"/>
              <a:t>血糖値</a:t>
            </a:r>
            <a:r>
              <a:rPr lang="en-US" altLang="ja-JP" sz="1800" dirty="0"/>
              <a:t>)</a:t>
            </a:r>
            <a:r>
              <a:rPr lang="ja-JP" altLang="en-US" sz="1800"/>
              <a:t>の</a:t>
            </a:r>
            <a:r>
              <a:rPr lang="en-US" altLang="ja-JP" sz="1800" dirty="0"/>
              <a:t>4</a:t>
            </a:r>
            <a:r>
              <a:rPr lang="ja-JP" altLang="en-US" sz="1800"/>
              <a:t>つを抽出して</a:t>
            </a:r>
            <a:r>
              <a:rPr lang="en-US" altLang="ja-JP" sz="1800" dirty="0"/>
              <a:t>x_dm4</a:t>
            </a:r>
            <a:r>
              <a:rPr lang="ja-JP" altLang="en-US" sz="1800"/>
              <a:t>を作成してください</a:t>
            </a:r>
            <a:r>
              <a:rPr lang="en-US" altLang="ja-JP" sz="1800" dirty="0"/>
              <a:t>(</a:t>
            </a:r>
            <a:r>
              <a:rPr lang="ja-JP" altLang="en-US" sz="1800"/>
              <a:t>コードを記載してください</a:t>
            </a:r>
            <a:r>
              <a:rPr lang="en-US" altLang="ja-JP" sz="1800" dirty="0"/>
              <a:t>)</a:t>
            </a:r>
          </a:p>
          <a:p>
            <a:pPr marL="342900" marR="0" indent="-342900" algn="l" defTabSz="825500" rtl="0" fontAlgn="auto" latinLnBrk="0" hangingPunct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</a:pPr>
            <a:r>
              <a:rPr lang="en-US" altLang="ja-JP" sz="1800" dirty="0"/>
              <a:t>(1)</a:t>
            </a:r>
            <a:r>
              <a:rPr lang="ja-JP" altLang="en-US" sz="1800"/>
              <a:t>の特徴量を使用して、線形回帰モデルを</a:t>
            </a:r>
            <a:r>
              <a:rPr lang="en-US" altLang="ja-JP" sz="1800" dirty="0"/>
              <a:t>model_dm4</a:t>
            </a:r>
            <a:r>
              <a:rPr lang="ja-JP" altLang="en-US" sz="1800"/>
              <a:t>と名前をつけて作成し、重回帰を行ってください。</a:t>
            </a:r>
            <a:r>
              <a:rPr lang="en-US" altLang="ja-JP" sz="1800" dirty="0"/>
              <a:t>model_dm4</a:t>
            </a:r>
            <a:r>
              <a:rPr lang="ja-JP" altLang="en-US" sz="1800"/>
              <a:t>の切片を求めて記載してください。</a:t>
            </a:r>
            <a:r>
              <a:rPr kumimoji="0" lang="ja-JP" altLang="en-US" sz="18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 （出力結果</a:t>
            </a:r>
            <a:r>
              <a:rPr kumimoji="0" lang="en-US" altLang="ja-JP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)</a:t>
            </a:r>
            <a:endParaRPr lang="en-US" altLang="ja-JP" sz="1800" dirty="0"/>
          </a:p>
          <a:p>
            <a:pPr marL="342900" marR="0" indent="-342900" algn="l" defTabSz="825500" rtl="0" fontAlgn="auto" latinLnBrk="0" hangingPunct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</a:pPr>
            <a:r>
              <a:rPr kumimoji="0" lang="en-US" altLang="ja-JP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(2)</a:t>
            </a:r>
            <a:r>
              <a:rPr kumimoji="0" lang="ja-JP" altLang="en-US" sz="18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の決定係数</a:t>
            </a:r>
            <a:r>
              <a:rPr kumimoji="0" lang="en-US" altLang="ja-JP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 R</a:t>
            </a:r>
            <a:r>
              <a:rPr kumimoji="0" lang="en-US" altLang="ja-JP" sz="1800" b="0" i="0" u="none" strike="noStrike" cap="none" spc="0" normalizeH="0" baseline="30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2 </a:t>
            </a:r>
            <a:r>
              <a:rPr kumimoji="0" lang="ja-JP" altLang="en-US" sz="18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を回答してください。（出力結果</a:t>
            </a:r>
            <a:r>
              <a:rPr kumimoji="0" lang="en-US" altLang="ja-JP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)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19E8840-3D49-D5D7-07BE-1FEFB6BA66F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41</a:t>
            </a:fld>
            <a:endParaRPr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80FFA3-EEFF-0775-BB64-CCE61D83A3CC}"/>
              </a:ext>
            </a:extLst>
          </p:cNvPr>
          <p:cNvSpPr txBox="1"/>
          <p:nvPr/>
        </p:nvSpPr>
        <p:spPr>
          <a:xfrm>
            <a:off x="353030" y="968081"/>
            <a:ext cx="841104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 err="1"/>
              <a:t>Webclass</a:t>
            </a:r>
            <a:r>
              <a:rPr lang="ja-JP" altLang="en-US" sz="1800"/>
              <a:t>で課題を提出してください。締め切りは</a:t>
            </a:r>
            <a:r>
              <a:rPr lang="en-US" altLang="ja-JP" sz="1800">
                <a:solidFill>
                  <a:srgbClr val="FF0000"/>
                </a:solidFill>
              </a:rPr>
              <a:t>2024/01/31 23:59</a:t>
            </a:r>
            <a:r>
              <a:rPr lang="ja-JP" altLang="en-US" sz="1800"/>
              <a:t>まで</a:t>
            </a:r>
            <a:endParaRPr lang="en-US" altLang="ja-JP" sz="1800"/>
          </a:p>
        </p:txBody>
      </p:sp>
    </p:spTree>
    <p:extLst>
      <p:ext uri="{BB962C8B-B14F-4D97-AF65-F5344CB8AC3E}">
        <p14:creationId xmlns:p14="http://schemas.microsoft.com/office/powerpoint/2010/main" val="116092414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 dirty="0"/>
          </a:p>
        </p:txBody>
      </p:sp>
      <p:sp>
        <p:nvSpPr>
          <p:cNvPr id="534" name="①学習モデルの選択…"/>
          <p:cNvSpPr txBox="1"/>
          <p:nvPr/>
        </p:nvSpPr>
        <p:spPr>
          <a:xfrm>
            <a:off x="763929" y="906864"/>
            <a:ext cx="7998106" cy="346249"/>
          </a:xfrm>
          <a:prstGeom prst="rect">
            <a:avLst/>
          </a:prstGeom>
          <a:ln w="254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algn="l">
              <a:defRPr sz="4500"/>
            </a:pPr>
            <a:r>
              <a:rPr lang="ja-JP" altLang="en-US" sz="2000"/>
              <a:t>回帰で学習を行うには、</a:t>
            </a:r>
            <a:r>
              <a:rPr lang="en-US" altLang="ja-JP" sz="2000" dirty="0"/>
              <a:t>x</a:t>
            </a:r>
            <a:r>
              <a:rPr lang="ja-JP" altLang="en-US" sz="2000"/>
              <a:t>と</a:t>
            </a:r>
            <a:r>
              <a:rPr lang="en-US" altLang="ja-JP" sz="2000" dirty="0"/>
              <a:t>y</a:t>
            </a:r>
            <a:r>
              <a:rPr lang="ja-JP" altLang="en-US" sz="2000"/>
              <a:t>の配列が</a:t>
            </a:r>
            <a:r>
              <a:rPr lang="en-US" altLang="ja-JP" sz="2000" dirty="0"/>
              <a:t>Python</a:t>
            </a:r>
            <a:r>
              <a:rPr lang="ja-JP" altLang="en-US" sz="2000"/>
              <a:t>では指定されている</a:t>
            </a:r>
            <a:endParaRPr sz="2000" dirty="0"/>
          </a:p>
        </p:txBody>
      </p:sp>
      <p:sp>
        <p:nvSpPr>
          <p:cNvPr id="10" name="6) ロジスティック回帰でアヤメを分類する">
            <a:extLst>
              <a:ext uri="{FF2B5EF4-FFF2-40B4-BE49-F238E27FC236}">
                <a16:creationId xmlns:a16="http://schemas.microsoft.com/office/drawing/2014/main" id="{04D6D5C8-B386-42D9-A573-B1A45A7812EC}"/>
              </a:ext>
            </a:extLst>
          </p:cNvPr>
          <p:cNvSpPr txBox="1"/>
          <p:nvPr/>
        </p:nvSpPr>
        <p:spPr>
          <a:xfrm>
            <a:off x="4139108" y="74734"/>
            <a:ext cx="865783" cy="40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400"/>
              <a:t>配列</a:t>
            </a:r>
            <a:endParaRPr sz="2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CA0D4C8-3958-109F-DEE3-04F4716CA839}"/>
              </a:ext>
            </a:extLst>
          </p:cNvPr>
          <p:cNvSpPr/>
          <p:nvPr/>
        </p:nvSpPr>
        <p:spPr>
          <a:xfrm>
            <a:off x="3041626" y="1286019"/>
            <a:ext cx="4034844" cy="66305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0" bIns="72000" numCol="1" spcCol="38100" rtlCol="0" anchor="ctr">
            <a:spAutoFit/>
          </a:bodyPr>
          <a:lstStyle/>
          <a:p>
            <a:pPr marL="135731" algn="l">
              <a:lnSpc>
                <a:spcPct val="150000"/>
              </a:lnSpc>
              <a:tabLst>
                <a:tab pos="13097" algn="l"/>
              </a:tabLst>
            </a:pPr>
            <a:r>
              <a:rPr lang="en" altLang="ja-JP" sz="24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x_bmi</a:t>
            </a:r>
            <a:r>
              <a:rPr lang="en" altLang="ja-JP" sz="2400" b="1" dirty="0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24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y_dm</a:t>
            </a:r>
            <a:endParaRPr lang="en" altLang="ja-JP" sz="2400" b="1" dirty="0">
              <a:solidFill>
                <a:schemeClr val="accent1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8D2587D-96F6-DFA1-9577-16FCA224B267}"/>
              </a:ext>
            </a:extLst>
          </p:cNvPr>
          <p:cNvSpPr/>
          <p:nvPr/>
        </p:nvSpPr>
        <p:spPr>
          <a:xfrm>
            <a:off x="3119237" y="1429676"/>
            <a:ext cx="1121349" cy="397670"/>
          </a:xfrm>
          <a:prstGeom prst="rect">
            <a:avLst/>
          </a:prstGeom>
          <a:noFill/>
          <a:ln w="2222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036B1C-6194-7B2B-442E-F0D8BDDE2CD5}"/>
              </a:ext>
            </a:extLst>
          </p:cNvPr>
          <p:cNvSpPr/>
          <p:nvPr/>
        </p:nvSpPr>
        <p:spPr>
          <a:xfrm>
            <a:off x="4430681" y="1427876"/>
            <a:ext cx="910355" cy="465104"/>
          </a:xfrm>
          <a:prstGeom prst="rect">
            <a:avLst/>
          </a:prstGeom>
          <a:noFill/>
          <a:ln w="22225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255CDE6-1147-7AB3-FA98-9615408DD92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339966" y="1915924"/>
            <a:ext cx="339946" cy="451891"/>
          </a:xfrm>
          <a:prstGeom prst="line">
            <a:avLst/>
          </a:prstGeom>
          <a:noFill/>
          <a:ln w="158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D8827DC-3EFC-9553-671D-9272135CFF24}"/>
              </a:ext>
            </a:extLst>
          </p:cNvPr>
          <p:cNvSpPr txBox="1"/>
          <p:nvPr/>
        </p:nvSpPr>
        <p:spPr>
          <a:xfrm>
            <a:off x="1689537" y="2365067"/>
            <a:ext cx="3113032" cy="410369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2000" dirty="0"/>
              <a:t>x</a:t>
            </a:r>
            <a:r>
              <a:rPr lang="ja-JP" altLang="en-US" sz="2000"/>
              <a:t>は</a:t>
            </a:r>
            <a:r>
              <a:rPr lang="en-US" altLang="ja-JP" sz="2000" u="sng" dirty="0"/>
              <a:t>2</a:t>
            </a:r>
            <a:r>
              <a:rPr lang="ja-JP" altLang="en-US" sz="2000" u="sng"/>
              <a:t>次元配列（行列の形</a:t>
            </a:r>
            <a:r>
              <a:rPr lang="en-US" altLang="ja-JP" sz="2000" u="sng" dirty="0"/>
              <a:t>)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0E638B4-BCA8-C8E2-5978-D463DB770051}"/>
              </a:ext>
            </a:extLst>
          </p:cNvPr>
          <p:cNvSpPr txBox="1"/>
          <p:nvPr/>
        </p:nvSpPr>
        <p:spPr>
          <a:xfrm>
            <a:off x="3897519" y="2998298"/>
            <a:ext cx="3627595" cy="410369"/>
          </a:xfrm>
          <a:prstGeom prst="rect">
            <a:avLst/>
          </a:prstGeom>
          <a:noFill/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2000" dirty="0"/>
              <a:t>y</a:t>
            </a:r>
            <a:r>
              <a:rPr lang="ja-JP" altLang="en-US" sz="2000"/>
              <a:t>は</a:t>
            </a:r>
            <a:r>
              <a:rPr lang="en-US" altLang="ja-JP" sz="2000" u="sng" dirty="0"/>
              <a:t>1</a:t>
            </a:r>
            <a:r>
              <a:rPr lang="ja-JP" altLang="en-US" sz="2000" u="sng"/>
              <a:t>次元配列（ベクトルの形</a:t>
            </a:r>
            <a:r>
              <a:rPr lang="en-US" altLang="ja-JP" sz="2000" u="sng" dirty="0"/>
              <a:t>)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5D5E499E-1CB4-B744-0AFE-D2749B170CBD}"/>
              </a:ext>
            </a:extLst>
          </p:cNvPr>
          <p:cNvCxnSpPr>
            <a:cxnSpLocks/>
          </p:cNvCxnSpPr>
          <p:nvPr/>
        </p:nvCxnSpPr>
        <p:spPr>
          <a:xfrm>
            <a:off x="5147152" y="1892980"/>
            <a:ext cx="101991" cy="1111728"/>
          </a:xfrm>
          <a:prstGeom prst="line">
            <a:avLst/>
          </a:prstGeom>
          <a:noFill/>
          <a:ln w="15875" cap="flat">
            <a:solidFill>
              <a:srgbClr val="00B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7" name="表 16">
            <a:extLst>
              <a:ext uri="{FF2B5EF4-FFF2-40B4-BE49-F238E27FC236}">
                <a16:creationId xmlns:a16="http://schemas.microsoft.com/office/drawing/2014/main" id="{1789EABD-A756-927E-1EC9-1A157F9D2AB5}"/>
              </a:ext>
            </a:extLst>
          </p:cNvPr>
          <p:cNvGraphicFramePr>
            <a:graphicFrameLocks noGrp="1"/>
          </p:cNvGraphicFramePr>
          <p:nvPr/>
        </p:nvGraphicFramePr>
        <p:xfrm>
          <a:off x="506066" y="3060800"/>
          <a:ext cx="1941296" cy="148336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617321">
                  <a:extLst>
                    <a:ext uri="{9D8B030D-6E8A-4147-A177-3AD203B41FA5}">
                      <a16:colId xmlns:a16="http://schemas.microsoft.com/office/drawing/2014/main" val="436283157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3752941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 dirty="0"/>
                        <a:t>BMI</a:t>
                      </a:r>
                      <a:endParaRPr kumimoji="1" lang="ja-JP" altLang="en-US" sz="16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67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dirty="0"/>
                        <a:t>0</a:t>
                      </a:r>
                      <a:endParaRPr kumimoji="1" lang="ja-JP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 dirty="0"/>
                        <a:t>32.1</a:t>
                      </a:r>
                      <a:endParaRPr kumimoji="1" lang="ja-JP" altLang="en-US" sz="16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802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dirty="0"/>
                        <a:t>1</a:t>
                      </a:r>
                      <a:endParaRPr kumimoji="1" lang="ja-JP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 dirty="0"/>
                        <a:t>21.6</a:t>
                      </a:r>
                      <a:endParaRPr kumimoji="1" lang="ja-JP" altLang="en-US" sz="16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164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dirty="0"/>
                        <a:t>2</a:t>
                      </a:r>
                      <a:endParaRPr kumimoji="1" lang="ja-JP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 dirty="0"/>
                        <a:t>30.5</a:t>
                      </a:r>
                      <a:endParaRPr kumimoji="1" lang="ja-JP" altLang="en-US" sz="16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319530"/>
                  </a:ext>
                </a:extLst>
              </a:tr>
            </a:tbl>
          </a:graphicData>
        </a:graphic>
      </p:graphicFrame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46D1F91-1593-ED9B-BA1D-E93AE4015267}"/>
              </a:ext>
            </a:extLst>
          </p:cNvPr>
          <p:cNvSpPr txBox="1"/>
          <p:nvPr/>
        </p:nvSpPr>
        <p:spPr>
          <a:xfrm>
            <a:off x="109575" y="4675635"/>
            <a:ext cx="2535971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ja-JP" sz="1400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442 rows × 1 columns</a:t>
            </a:r>
            <a:endParaRPr lang="ja-JP" altLang="en-US" sz="14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D6E5824-7CC7-1728-E664-71D31CFB6737}"/>
              </a:ext>
            </a:extLst>
          </p:cNvPr>
          <p:cNvSpPr txBox="1"/>
          <p:nvPr/>
        </p:nvSpPr>
        <p:spPr>
          <a:xfrm>
            <a:off x="4269416" y="3491783"/>
            <a:ext cx="2883803" cy="410369"/>
          </a:xfrm>
          <a:prstGeom prst="rect">
            <a:avLst/>
          </a:prstGeom>
          <a:noFill/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151.0, 75.0, 141.0…</a:t>
            </a:r>
            <a:endParaRPr kumimoji="0" lang="ja-JP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D0898E1-7D34-5148-29E6-13A734B9ECAF}"/>
              </a:ext>
            </a:extLst>
          </p:cNvPr>
          <p:cNvSpPr txBox="1"/>
          <p:nvPr/>
        </p:nvSpPr>
        <p:spPr>
          <a:xfrm>
            <a:off x="6830537" y="1292"/>
            <a:ext cx="202619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前回の復習</a:t>
            </a:r>
          </a:p>
        </p:txBody>
      </p:sp>
      <p:sp>
        <p:nvSpPr>
          <p:cNvPr id="24" name="スライド番号プレースホルダー 23">
            <a:extLst>
              <a:ext uri="{FF2B5EF4-FFF2-40B4-BE49-F238E27FC236}">
                <a16:creationId xmlns:a16="http://schemas.microsoft.com/office/drawing/2014/main" id="{AB83EEBC-D1B6-A676-E76F-2EF9063ED18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5</a:t>
            </a:fld>
            <a:endParaRPr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0BE9A94-D8B8-8CD3-ACB3-4C541011647A}"/>
              </a:ext>
            </a:extLst>
          </p:cNvPr>
          <p:cNvSpPr txBox="1"/>
          <p:nvPr/>
        </p:nvSpPr>
        <p:spPr>
          <a:xfrm>
            <a:off x="2795756" y="4007931"/>
            <a:ext cx="634824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配列を間違うとエラーになりコードが動かないので、作成したデータの配列を確認するように気を付ける</a:t>
            </a:r>
          </a:p>
        </p:txBody>
      </p:sp>
    </p:spTree>
    <p:extLst>
      <p:ext uri="{BB962C8B-B14F-4D97-AF65-F5344CB8AC3E}">
        <p14:creationId xmlns:p14="http://schemas.microsoft.com/office/powerpoint/2010/main" val="350352615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94" name="機械学習の流れ(もう少し詳しく)"/>
          <p:cNvSpPr txBox="1"/>
          <p:nvPr/>
        </p:nvSpPr>
        <p:spPr>
          <a:xfrm>
            <a:off x="0" y="49686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sz="2800" err="1"/>
              <a:t>機械学習の流れ</a:t>
            </a:r>
            <a:r>
              <a:rPr lang="ja-JP" altLang="en-US" sz="2800"/>
              <a:t>のまとめ</a:t>
            </a:r>
            <a:endParaRPr sz="280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C758FEB-6EAB-8E69-8118-A797534FFADC}"/>
              </a:ext>
            </a:extLst>
          </p:cNvPr>
          <p:cNvSpPr/>
          <p:nvPr/>
        </p:nvSpPr>
        <p:spPr>
          <a:xfrm>
            <a:off x="342900" y="1153412"/>
            <a:ext cx="2804048" cy="2808000"/>
          </a:xfrm>
          <a:prstGeom prst="rect">
            <a:avLst/>
          </a:prstGeom>
          <a:noFill/>
          <a:ln w="412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E6EA63-9DAA-2555-582E-E42590794D50}"/>
              </a:ext>
            </a:extLst>
          </p:cNvPr>
          <p:cNvSpPr txBox="1"/>
          <p:nvPr/>
        </p:nvSpPr>
        <p:spPr>
          <a:xfrm>
            <a:off x="476737" y="746708"/>
            <a:ext cx="261610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データの用意</a:t>
            </a:r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BDCEBFFB-2885-34EE-DFD0-4AD138FB3D4B}"/>
              </a:ext>
            </a:extLst>
          </p:cNvPr>
          <p:cNvSpPr/>
          <p:nvPr/>
        </p:nvSpPr>
        <p:spPr>
          <a:xfrm>
            <a:off x="582444" y="1506059"/>
            <a:ext cx="1312342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800" b="1">
              <a:solidFill>
                <a:srgbClr val="002060"/>
              </a:solidFill>
            </a:endParaRPr>
          </a:p>
        </p:txBody>
      </p:sp>
      <p:sp>
        <p:nvSpPr>
          <p:cNvPr id="7" name="四角形">
            <a:extLst>
              <a:ext uri="{FF2B5EF4-FFF2-40B4-BE49-F238E27FC236}">
                <a16:creationId xmlns:a16="http://schemas.microsoft.com/office/drawing/2014/main" id="{4E8EC04D-0D3F-8ECA-B2AA-D3ACF0DC0040}"/>
              </a:ext>
            </a:extLst>
          </p:cNvPr>
          <p:cNvSpPr/>
          <p:nvPr/>
        </p:nvSpPr>
        <p:spPr>
          <a:xfrm>
            <a:off x="2196137" y="1520397"/>
            <a:ext cx="718429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2000" b="1">
              <a:solidFill>
                <a:srgbClr val="00206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ADAE87-B0D6-2A43-FF97-71EBF1AB73D0}"/>
              </a:ext>
            </a:extLst>
          </p:cNvPr>
          <p:cNvSpPr txBox="1"/>
          <p:nvPr/>
        </p:nvSpPr>
        <p:spPr>
          <a:xfrm>
            <a:off x="732867" y="2222937"/>
            <a:ext cx="101149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特徴量</a:t>
            </a:r>
            <a:r>
              <a:rPr lang="en-US" altLang="ja-JP" sz="1600"/>
              <a:t>(x)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3DAB9A-8782-063D-2276-AB7B35274A0C}"/>
              </a:ext>
            </a:extLst>
          </p:cNvPr>
          <p:cNvSpPr txBox="1"/>
          <p:nvPr/>
        </p:nvSpPr>
        <p:spPr>
          <a:xfrm>
            <a:off x="2045209" y="2242873"/>
            <a:ext cx="101309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正解値</a:t>
            </a:r>
            <a:r>
              <a:rPr lang="en-US" altLang="ja-JP" sz="1600"/>
              <a:t>(y)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A42BC7E-D03B-AA12-F797-46F115B61F1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8963649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94" name="機械学習の流れ(もう少し詳しく)"/>
          <p:cNvSpPr txBox="1"/>
          <p:nvPr/>
        </p:nvSpPr>
        <p:spPr>
          <a:xfrm>
            <a:off x="0" y="49686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sz="2800" err="1"/>
              <a:t>機械学習の流れ</a:t>
            </a:r>
            <a:r>
              <a:rPr lang="ja-JP" altLang="en-US" sz="2800"/>
              <a:t>のまとめ</a:t>
            </a:r>
            <a:endParaRPr sz="280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C758FEB-6EAB-8E69-8118-A797534FFADC}"/>
              </a:ext>
            </a:extLst>
          </p:cNvPr>
          <p:cNvSpPr/>
          <p:nvPr/>
        </p:nvSpPr>
        <p:spPr>
          <a:xfrm>
            <a:off x="342900" y="1153412"/>
            <a:ext cx="2804048" cy="2808000"/>
          </a:xfrm>
          <a:prstGeom prst="rect">
            <a:avLst/>
          </a:prstGeom>
          <a:noFill/>
          <a:ln w="412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E6EA63-9DAA-2555-582E-E42590794D50}"/>
              </a:ext>
            </a:extLst>
          </p:cNvPr>
          <p:cNvSpPr txBox="1"/>
          <p:nvPr/>
        </p:nvSpPr>
        <p:spPr>
          <a:xfrm>
            <a:off x="476737" y="746708"/>
            <a:ext cx="261610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データの用意</a:t>
            </a:r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BDCEBFFB-2885-34EE-DFD0-4AD138FB3D4B}"/>
              </a:ext>
            </a:extLst>
          </p:cNvPr>
          <p:cNvSpPr/>
          <p:nvPr/>
        </p:nvSpPr>
        <p:spPr>
          <a:xfrm>
            <a:off x="582444" y="1506059"/>
            <a:ext cx="1312342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800" b="1">
              <a:solidFill>
                <a:srgbClr val="002060"/>
              </a:solidFill>
            </a:endParaRPr>
          </a:p>
        </p:txBody>
      </p:sp>
      <p:sp>
        <p:nvSpPr>
          <p:cNvPr id="7" name="四角形">
            <a:extLst>
              <a:ext uri="{FF2B5EF4-FFF2-40B4-BE49-F238E27FC236}">
                <a16:creationId xmlns:a16="http://schemas.microsoft.com/office/drawing/2014/main" id="{4E8EC04D-0D3F-8ECA-B2AA-D3ACF0DC0040}"/>
              </a:ext>
            </a:extLst>
          </p:cNvPr>
          <p:cNvSpPr/>
          <p:nvPr/>
        </p:nvSpPr>
        <p:spPr>
          <a:xfrm>
            <a:off x="2196137" y="1520397"/>
            <a:ext cx="718429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2000" b="1">
              <a:solidFill>
                <a:srgbClr val="00206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ADAE87-B0D6-2A43-FF97-71EBF1AB73D0}"/>
              </a:ext>
            </a:extLst>
          </p:cNvPr>
          <p:cNvSpPr txBox="1"/>
          <p:nvPr/>
        </p:nvSpPr>
        <p:spPr>
          <a:xfrm>
            <a:off x="732867" y="2222937"/>
            <a:ext cx="101149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特徴量</a:t>
            </a:r>
            <a:r>
              <a:rPr lang="en-US" altLang="ja-JP" sz="1600"/>
              <a:t>(x)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3DAB9A-8782-063D-2276-AB7B35274A0C}"/>
              </a:ext>
            </a:extLst>
          </p:cNvPr>
          <p:cNvSpPr txBox="1"/>
          <p:nvPr/>
        </p:nvSpPr>
        <p:spPr>
          <a:xfrm>
            <a:off x="2054817" y="2208599"/>
            <a:ext cx="101309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正解値</a:t>
            </a:r>
            <a:r>
              <a:rPr lang="en-US" altLang="ja-JP" sz="1600"/>
              <a:t>(y)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" name="角丸四角形">
            <a:extLst>
              <a:ext uri="{FF2B5EF4-FFF2-40B4-BE49-F238E27FC236}">
                <a16:creationId xmlns:a16="http://schemas.microsoft.com/office/drawing/2014/main" id="{FD22AAB1-C6C2-D4BC-4CCF-86C9857B4285}"/>
              </a:ext>
            </a:extLst>
          </p:cNvPr>
          <p:cNvSpPr/>
          <p:nvPr/>
        </p:nvSpPr>
        <p:spPr>
          <a:xfrm>
            <a:off x="3645733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" name="学習モデルの選定">
            <a:extLst>
              <a:ext uri="{FF2B5EF4-FFF2-40B4-BE49-F238E27FC236}">
                <a16:creationId xmlns:a16="http://schemas.microsoft.com/office/drawing/2014/main" id="{AAB8812A-28A9-45FE-6C3F-E9BF67ADFC98}"/>
              </a:ext>
            </a:extLst>
          </p:cNvPr>
          <p:cNvSpPr txBox="1"/>
          <p:nvPr/>
        </p:nvSpPr>
        <p:spPr>
          <a:xfrm>
            <a:off x="3359385" y="836488"/>
            <a:ext cx="2465420" cy="284693"/>
          </a:xfrm>
          <a:prstGeom prst="rect">
            <a:avLst/>
          </a:prstGeom>
          <a:solidFill>
            <a:schemeClr val="accent3">
              <a:alpha val="5138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 sz="1600" b="1"/>
              <a:t>STEP2:</a:t>
            </a:r>
            <a:r>
              <a:rPr sz="1600" b="1"/>
              <a:t>学習モデルの選定</a:t>
            </a:r>
          </a:p>
        </p:txBody>
      </p:sp>
      <p:sp>
        <p:nvSpPr>
          <p:cNvPr id="10" name="学習">
            <a:extLst>
              <a:ext uri="{FF2B5EF4-FFF2-40B4-BE49-F238E27FC236}">
                <a16:creationId xmlns:a16="http://schemas.microsoft.com/office/drawing/2014/main" id="{32CA2E10-74DA-6637-49C6-DE750E605EFF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/>
          </a:p>
        </p:txBody>
      </p:sp>
      <p:sp>
        <p:nvSpPr>
          <p:cNvPr id="11" name="矢印">
            <a:extLst>
              <a:ext uri="{FF2B5EF4-FFF2-40B4-BE49-F238E27FC236}">
                <a16:creationId xmlns:a16="http://schemas.microsoft.com/office/drawing/2014/main" id="{A5A78B25-EC31-9806-C906-37BD630EE599}"/>
              </a:ext>
            </a:extLst>
          </p:cNvPr>
          <p:cNvSpPr/>
          <p:nvPr/>
        </p:nvSpPr>
        <p:spPr>
          <a:xfrm rot="5400000">
            <a:off x="3880111" y="1229027"/>
            <a:ext cx="494221" cy="42333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D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88143A63-1B9A-2DDF-139E-344A9C1A8B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2811796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C758FEB-6EAB-8E69-8118-A797534FFADC}"/>
              </a:ext>
            </a:extLst>
          </p:cNvPr>
          <p:cNvSpPr/>
          <p:nvPr/>
        </p:nvSpPr>
        <p:spPr>
          <a:xfrm>
            <a:off x="342900" y="1153412"/>
            <a:ext cx="2804048" cy="2808000"/>
          </a:xfrm>
          <a:prstGeom prst="rect">
            <a:avLst/>
          </a:prstGeom>
          <a:noFill/>
          <a:ln w="412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E6EA63-9DAA-2555-582E-E42590794D50}"/>
              </a:ext>
            </a:extLst>
          </p:cNvPr>
          <p:cNvSpPr txBox="1"/>
          <p:nvPr/>
        </p:nvSpPr>
        <p:spPr>
          <a:xfrm>
            <a:off x="476736" y="746708"/>
            <a:ext cx="261610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データの用意</a:t>
            </a:r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BDCEBFFB-2885-34EE-DFD0-4AD138FB3D4B}"/>
              </a:ext>
            </a:extLst>
          </p:cNvPr>
          <p:cNvSpPr/>
          <p:nvPr/>
        </p:nvSpPr>
        <p:spPr>
          <a:xfrm>
            <a:off x="582444" y="1506059"/>
            <a:ext cx="1312342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800" b="1">
              <a:solidFill>
                <a:srgbClr val="002060"/>
              </a:solidFill>
            </a:endParaRPr>
          </a:p>
        </p:txBody>
      </p:sp>
      <p:sp>
        <p:nvSpPr>
          <p:cNvPr id="7" name="四角形">
            <a:extLst>
              <a:ext uri="{FF2B5EF4-FFF2-40B4-BE49-F238E27FC236}">
                <a16:creationId xmlns:a16="http://schemas.microsoft.com/office/drawing/2014/main" id="{4E8EC04D-0D3F-8ECA-B2AA-D3ACF0DC0040}"/>
              </a:ext>
            </a:extLst>
          </p:cNvPr>
          <p:cNvSpPr/>
          <p:nvPr/>
        </p:nvSpPr>
        <p:spPr>
          <a:xfrm>
            <a:off x="2196137" y="1520397"/>
            <a:ext cx="718429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2000" b="1">
              <a:solidFill>
                <a:srgbClr val="00206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ADAE87-B0D6-2A43-FF97-71EBF1AB73D0}"/>
              </a:ext>
            </a:extLst>
          </p:cNvPr>
          <p:cNvSpPr txBox="1"/>
          <p:nvPr/>
        </p:nvSpPr>
        <p:spPr>
          <a:xfrm>
            <a:off x="732867" y="2222937"/>
            <a:ext cx="101149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特徴量</a:t>
            </a:r>
            <a:r>
              <a:rPr lang="en-US" altLang="ja-JP" sz="1600"/>
              <a:t>(x)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3DAB9A-8782-063D-2276-AB7B35274A0C}"/>
              </a:ext>
            </a:extLst>
          </p:cNvPr>
          <p:cNvSpPr txBox="1"/>
          <p:nvPr/>
        </p:nvSpPr>
        <p:spPr>
          <a:xfrm>
            <a:off x="2054817" y="2208599"/>
            <a:ext cx="101309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正解値</a:t>
            </a:r>
            <a:r>
              <a:rPr lang="en-US" altLang="ja-JP" sz="1600"/>
              <a:t>(y)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" name="角丸四角形">
            <a:extLst>
              <a:ext uri="{FF2B5EF4-FFF2-40B4-BE49-F238E27FC236}">
                <a16:creationId xmlns:a16="http://schemas.microsoft.com/office/drawing/2014/main" id="{FD22AAB1-C6C2-D4BC-4CCF-86C9857B4285}"/>
              </a:ext>
            </a:extLst>
          </p:cNvPr>
          <p:cNvSpPr/>
          <p:nvPr/>
        </p:nvSpPr>
        <p:spPr>
          <a:xfrm>
            <a:off x="3645733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" name="学習モデルの選定">
            <a:extLst>
              <a:ext uri="{FF2B5EF4-FFF2-40B4-BE49-F238E27FC236}">
                <a16:creationId xmlns:a16="http://schemas.microsoft.com/office/drawing/2014/main" id="{AAB8812A-28A9-45FE-6C3F-E9BF67ADFC98}"/>
              </a:ext>
            </a:extLst>
          </p:cNvPr>
          <p:cNvSpPr txBox="1"/>
          <p:nvPr/>
        </p:nvSpPr>
        <p:spPr>
          <a:xfrm>
            <a:off x="3359385" y="836488"/>
            <a:ext cx="2465420" cy="284693"/>
          </a:xfrm>
          <a:prstGeom prst="rect">
            <a:avLst/>
          </a:prstGeom>
          <a:solidFill>
            <a:schemeClr val="accent3">
              <a:alpha val="5138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 sz="1600" b="1"/>
              <a:t>STEP2:</a:t>
            </a:r>
            <a:r>
              <a:rPr sz="1600" b="1"/>
              <a:t>学習モデルの選定</a:t>
            </a:r>
          </a:p>
        </p:txBody>
      </p:sp>
      <p:sp>
        <p:nvSpPr>
          <p:cNvPr id="10" name="学習">
            <a:extLst>
              <a:ext uri="{FF2B5EF4-FFF2-40B4-BE49-F238E27FC236}">
                <a16:creationId xmlns:a16="http://schemas.microsoft.com/office/drawing/2014/main" id="{32CA2E10-74DA-6637-49C6-DE750E605EFF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/>
          </a:p>
        </p:txBody>
      </p:sp>
      <p:sp>
        <p:nvSpPr>
          <p:cNvPr id="11" name="矢印">
            <a:extLst>
              <a:ext uri="{FF2B5EF4-FFF2-40B4-BE49-F238E27FC236}">
                <a16:creationId xmlns:a16="http://schemas.microsoft.com/office/drawing/2014/main" id="{A5A78B25-EC31-9806-C906-37BD630EE599}"/>
              </a:ext>
            </a:extLst>
          </p:cNvPr>
          <p:cNvSpPr/>
          <p:nvPr/>
        </p:nvSpPr>
        <p:spPr>
          <a:xfrm rot="5400000">
            <a:off x="3880111" y="1229027"/>
            <a:ext cx="494221" cy="42333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D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3" name="学習">
            <a:extLst>
              <a:ext uri="{FF2B5EF4-FFF2-40B4-BE49-F238E27FC236}">
                <a16:creationId xmlns:a16="http://schemas.microsoft.com/office/drawing/2014/main" id="{396ED433-4EFD-D130-FE58-74C46638D5DD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/>
          </a:p>
        </p:txBody>
      </p:sp>
      <p:sp>
        <p:nvSpPr>
          <p:cNvPr id="14" name="角丸四角形">
            <a:extLst>
              <a:ext uri="{FF2B5EF4-FFF2-40B4-BE49-F238E27FC236}">
                <a16:creationId xmlns:a16="http://schemas.microsoft.com/office/drawing/2014/main" id="{DBABABF9-B559-D163-7CAE-AC2C8AA20354}"/>
              </a:ext>
            </a:extLst>
          </p:cNvPr>
          <p:cNvSpPr/>
          <p:nvPr/>
        </p:nvSpPr>
        <p:spPr>
          <a:xfrm>
            <a:off x="5054716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5" name="学習済み…">
            <a:extLst>
              <a:ext uri="{FF2B5EF4-FFF2-40B4-BE49-F238E27FC236}">
                <a16:creationId xmlns:a16="http://schemas.microsoft.com/office/drawing/2014/main" id="{1C9E53CE-86CD-4776-AEE0-E7A5E2340583}"/>
              </a:ext>
            </a:extLst>
          </p:cNvPr>
          <p:cNvSpPr txBox="1"/>
          <p:nvPr/>
        </p:nvSpPr>
        <p:spPr>
          <a:xfrm>
            <a:off x="5113011" y="1907249"/>
            <a:ext cx="846386" cy="5232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200"/>
            </a:pPr>
            <a:r>
              <a:rPr sz="1575"/>
              <a:t>学習済み</a:t>
            </a:r>
          </a:p>
          <a:p>
            <a:pPr>
              <a:defRPr sz="4200"/>
            </a:pPr>
            <a:r>
              <a:rPr sz="1575"/>
              <a:t>モデル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9BF292A-6D8C-6A98-ABE9-37A17ECE2AEE}"/>
              </a:ext>
            </a:extLst>
          </p:cNvPr>
          <p:cNvSpPr txBox="1"/>
          <p:nvPr/>
        </p:nvSpPr>
        <p:spPr>
          <a:xfrm>
            <a:off x="3385073" y="2665274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STEP3: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学習</a:t>
            </a:r>
          </a:p>
        </p:txBody>
      </p:sp>
      <p:sp>
        <p:nvSpPr>
          <p:cNvPr id="19" name="矢印">
            <a:extLst>
              <a:ext uri="{FF2B5EF4-FFF2-40B4-BE49-F238E27FC236}">
                <a16:creationId xmlns:a16="http://schemas.microsoft.com/office/drawing/2014/main" id="{72142DB7-5365-165A-BDAD-784D6F4D0BA3}"/>
              </a:ext>
            </a:extLst>
          </p:cNvPr>
          <p:cNvSpPr/>
          <p:nvPr/>
        </p:nvSpPr>
        <p:spPr>
          <a:xfrm>
            <a:off x="3146948" y="194911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0" name="矢印">
            <a:extLst>
              <a:ext uri="{FF2B5EF4-FFF2-40B4-BE49-F238E27FC236}">
                <a16:creationId xmlns:a16="http://schemas.microsoft.com/office/drawing/2014/main" id="{F0A2016F-AAEA-29CE-0483-C8B969DEBE6B}"/>
              </a:ext>
            </a:extLst>
          </p:cNvPr>
          <p:cNvSpPr/>
          <p:nvPr/>
        </p:nvSpPr>
        <p:spPr>
          <a:xfrm>
            <a:off x="4594748" y="194911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1" name="機械学習の流れ(もう少し詳しく)">
            <a:extLst>
              <a:ext uri="{FF2B5EF4-FFF2-40B4-BE49-F238E27FC236}">
                <a16:creationId xmlns:a16="http://schemas.microsoft.com/office/drawing/2014/main" id="{7EDF21B5-C7E2-F0CE-9669-00EEA0EC1689}"/>
              </a:ext>
            </a:extLst>
          </p:cNvPr>
          <p:cNvSpPr txBox="1"/>
          <p:nvPr/>
        </p:nvSpPr>
        <p:spPr>
          <a:xfrm>
            <a:off x="0" y="49686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sz="2800" err="1"/>
              <a:t>機械学習の流れ</a:t>
            </a:r>
            <a:r>
              <a:rPr lang="ja-JP" altLang="en-US" sz="2800"/>
              <a:t>のまとめ</a:t>
            </a:r>
            <a:endParaRPr sz="280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F50DA944-06D3-7D30-CBAE-847503846FD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8831146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C758FEB-6EAB-8E69-8118-A797534FFADC}"/>
              </a:ext>
            </a:extLst>
          </p:cNvPr>
          <p:cNvSpPr/>
          <p:nvPr/>
        </p:nvSpPr>
        <p:spPr>
          <a:xfrm>
            <a:off x="342900" y="1153412"/>
            <a:ext cx="2804048" cy="2808000"/>
          </a:xfrm>
          <a:prstGeom prst="rect">
            <a:avLst/>
          </a:prstGeom>
          <a:noFill/>
          <a:ln w="412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E6EA63-9DAA-2555-582E-E42590794D50}"/>
              </a:ext>
            </a:extLst>
          </p:cNvPr>
          <p:cNvSpPr txBox="1"/>
          <p:nvPr/>
        </p:nvSpPr>
        <p:spPr>
          <a:xfrm>
            <a:off x="476736" y="746708"/>
            <a:ext cx="261610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データの用意</a:t>
            </a:r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BDCEBFFB-2885-34EE-DFD0-4AD138FB3D4B}"/>
              </a:ext>
            </a:extLst>
          </p:cNvPr>
          <p:cNvSpPr/>
          <p:nvPr/>
        </p:nvSpPr>
        <p:spPr>
          <a:xfrm>
            <a:off x="582444" y="1506059"/>
            <a:ext cx="1312342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800" b="1">
              <a:solidFill>
                <a:srgbClr val="002060"/>
              </a:solidFill>
            </a:endParaRPr>
          </a:p>
        </p:txBody>
      </p:sp>
      <p:sp>
        <p:nvSpPr>
          <p:cNvPr id="7" name="四角形">
            <a:extLst>
              <a:ext uri="{FF2B5EF4-FFF2-40B4-BE49-F238E27FC236}">
                <a16:creationId xmlns:a16="http://schemas.microsoft.com/office/drawing/2014/main" id="{4E8EC04D-0D3F-8ECA-B2AA-D3ACF0DC0040}"/>
              </a:ext>
            </a:extLst>
          </p:cNvPr>
          <p:cNvSpPr/>
          <p:nvPr/>
        </p:nvSpPr>
        <p:spPr>
          <a:xfrm>
            <a:off x="2196137" y="1520397"/>
            <a:ext cx="718429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2000" b="1">
              <a:solidFill>
                <a:srgbClr val="00206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ADAE87-B0D6-2A43-FF97-71EBF1AB73D0}"/>
              </a:ext>
            </a:extLst>
          </p:cNvPr>
          <p:cNvSpPr txBox="1"/>
          <p:nvPr/>
        </p:nvSpPr>
        <p:spPr>
          <a:xfrm>
            <a:off x="732867" y="2222937"/>
            <a:ext cx="101149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特徴量</a:t>
            </a:r>
            <a:r>
              <a:rPr lang="en-US" altLang="ja-JP" sz="1600"/>
              <a:t>(x)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3DAB9A-8782-063D-2276-AB7B35274A0C}"/>
              </a:ext>
            </a:extLst>
          </p:cNvPr>
          <p:cNvSpPr txBox="1"/>
          <p:nvPr/>
        </p:nvSpPr>
        <p:spPr>
          <a:xfrm>
            <a:off x="2054817" y="2208599"/>
            <a:ext cx="101309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正解値</a:t>
            </a:r>
            <a:r>
              <a:rPr lang="en-US" altLang="ja-JP" sz="1600"/>
              <a:t>(y)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" name="角丸四角形">
            <a:extLst>
              <a:ext uri="{FF2B5EF4-FFF2-40B4-BE49-F238E27FC236}">
                <a16:creationId xmlns:a16="http://schemas.microsoft.com/office/drawing/2014/main" id="{FD22AAB1-C6C2-D4BC-4CCF-86C9857B4285}"/>
              </a:ext>
            </a:extLst>
          </p:cNvPr>
          <p:cNvSpPr/>
          <p:nvPr/>
        </p:nvSpPr>
        <p:spPr>
          <a:xfrm>
            <a:off x="3645733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" name="学習モデルの選定">
            <a:extLst>
              <a:ext uri="{FF2B5EF4-FFF2-40B4-BE49-F238E27FC236}">
                <a16:creationId xmlns:a16="http://schemas.microsoft.com/office/drawing/2014/main" id="{AAB8812A-28A9-45FE-6C3F-E9BF67ADFC98}"/>
              </a:ext>
            </a:extLst>
          </p:cNvPr>
          <p:cNvSpPr txBox="1"/>
          <p:nvPr/>
        </p:nvSpPr>
        <p:spPr>
          <a:xfrm>
            <a:off x="3359385" y="836488"/>
            <a:ext cx="2465420" cy="284693"/>
          </a:xfrm>
          <a:prstGeom prst="rect">
            <a:avLst/>
          </a:prstGeom>
          <a:solidFill>
            <a:schemeClr val="accent3">
              <a:alpha val="5138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 sz="1600" b="1"/>
              <a:t>STEP2:</a:t>
            </a:r>
            <a:r>
              <a:rPr sz="1600" b="1"/>
              <a:t>学習モデルの選定</a:t>
            </a:r>
          </a:p>
        </p:txBody>
      </p:sp>
      <p:sp>
        <p:nvSpPr>
          <p:cNvPr id="10" name="学習">
            <a:extLst>
              <a:ext uri="{FF2B5EF4-FFF2-40B4-BE49-F238E27FC236}">
                <a16:creationId xmlns:a16="http://schemas.microsoft.com/office/drawing/2014/main" id="{32CA2E10-74DA-6637-49C6-DE750E605EFF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/>
          </a:p>
        </p:txBody>
      </p:sp>
      <p:sp>
        <p:nvSpPr>
          <p:cNvPr id="11" name="矢印">
            <a:extLst>
              <a:ext uri="{FF2B5EF4-FFF2-40B4-BE49-F238E27FC236}">
                <a16:creationId xmlns:a16="http://schemas.microsoft.com/office/drawing/2014/main" id="{A5A78B25-EC31-9806-C906-37BD630EE599}"/>
              </a:ext>
            </a:extLst>
          </p:cNvPr>
          <p:cNvSpPr/>
          <p:nvPr/>
        </p:nvSpPr>
        <p:spPr>
          <a:xfrm rot="5400000">
            <a:off x="3880111" y="1229027"/>
            <a:ext cx="494221" cy="42333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D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3" name="学習">
            <a:extLst>
              <a:ext uri="{FF2B5EF4-FFF2-40B4-BE49-F238E27FC236}">
                <a16:creationId xmlns:a16="http://schemas.microsoft.com/office/drawing/2014/main" id="{396ED433-4EFD-D130-FE58-74C46638D5DD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/>
          </a:p>
        </p:txBody>
      </p:sp>
      <p:sp>
        <p:nvSpPr>
          <p:cNvPr id="14" name="角丸四角形">
            <a:extLst>
              <a:ext uri="{FF2B5EF4-FFF2-40B4-BE49-F238E27FC236}">
                <a16:creationId xmlns:a16="http://schemas.microsoft.com/office/drawing/2014/main" id="{DBABABF9-B559-D163-7CAE-AC2C8AA20354}"/>
              </a:ext>
            </a:extLst>
          </p:cNvPr>
          <p:cNvSpPr/>
          <p:nvPr/>
        </p:nvSpPr>
        <p:spPr>
          <a:xfrm>
            <a:off x="5054716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25400">
            <a:solidFill>
              <a:srgbClr val="FF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5" name="学習済み…">
            <a:extLst>
              <a:ext uri="{FF2B5EF4-FFF2-40B4-BE49-F238E27FC236}">
                <a16:creationId xmlns:a16="http://schemas.microsoft.com/office/drawing/2014/main" id="{1C9E53CE-86CD-4776-AEE0-E7A5E2340583}"/>
              </a:ext>
            </a:extLst>
          </p:cNvPr>
          <p:cNvSpPr txBox="1"/>
          <p:nvPr/>
        </p:nvSpPr>
        <p:spPr>
          <a:xfrm>
            <a:off x="5113011" y="1907249"/>
            <a:ext cx="846386" cy="5232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200"/>
            </a:pPr>
            <a:r>
              <a:rPr sz="1575"/>
              <a:t>学習済み</a:t>
            </a:r>
          </a:p>
          <a:p>
            <a:pPr>
              <a:defRPr sz="4200"/>
            </a:pPr>
            <a:r>
              <a:rPr sz="1575"/>
              <a:t>モデル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9BF292A-6D8C-6A98-ABE9-37A17ECE2AEE}"/>
              </a:ext>
            </a:extLst>
          </p:cNvPr>
          <p:cNvSpPr txBox="1"/>
          <p:nvPr/>
        </p:nvSpPr>
        <p:spPr>
          <a:xfrm>
            <a:off x="3878186" y="2665274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STEP3: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学習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6CBEEE8-D8DB-1991-3E27-8393220B71C3}"/>
              </a:ext>
            </a:extLst>
          </p:cNvPr>
          <p:cNvSpPr txBox="1"/>
          <p:nvPr/>
        </p:nvSpPr>
        <p:spPr>
          <a:xfrm>
            <a:off x="6159339" y="1713036"/>
            <a:ext cx="235962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STEP4: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傾きと切片</a:t>
            </a:r>
          </a:p>
        </p:txBody>
      </p:sp>
      <p:sp>
        <p:nvSpPr>
          <p:cNvPr id="19" name="矢印">
            <a:extLst>
              <a:ext uri="{FF2B5EF4-FFF2-40B4-BE49-F238E27FC236}">
                <a16:creationId xmlns:a16="http://schemas.microsoft.com/office/drawing/2014/main" id="{72142DB7-5365-165A-BDAD-784D6F4D0BA3}"/>
              </a:ext>
            </a:extLst>
          </p:cNvPr>
          <p:cNvSpPr/>
          <p:nvPr/>
        </p:nvSpPr>
        <p:spPr>
          <a:xfrm>
            <a:off x="3146948" y="194911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0" name="矢印">
            <a:extLst>
              <a:ext uri="{FF2B5EF4-FFF2-40B4-BE49-F238E27FC236}">
                <a16:creationId xmlns:a16="http://schemas.microsoft.com/office/drawing/2014/main" id="{F0A2016F-AAEA-29CE-0483-C8B969DEBE6B}"/>
              </a:ext>
            </a:extLst>
          </p:cNvPr>
          <p:cNvSpPr/>
          <p:nvPr/>
        </p:nvSpPr>
        <p:spPr>
          <a:xfrm>
            <a:off x="4594748" y="194911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1" name="機械学習の流れ(もう少し詳しく)">
            <a:extLst>
              <a:ext uri="{FF2B5EF4-FFF2-40B4-BE49-F238E27FC236}">
                <a16:creationId xmlns:a16="http://schemas.microsoft.com/office/drawing/2014/main" id="{7EDF21B5-C7E2-F0CE-9669-00EEA0EC1689}"/>
              </a:ext>
            </a:extLst>
          </p:cNvPr>
          <p:cNvSpPr txBox="1"/>
          <p:nvPr/>
        </p:nvSpPr>
        <p:spPr>
          <a:xfrm>
            <a:off x="0" y="49686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sz="2800" err="1"/>
              <a:t>機械学習の流れ</a:t>
            </a:r>
            <a:r>
              <a:rPr lang="ja-JP" altLang="en-US" sz="2800"/>
              <a:t>のまとめ</a:t>
            </a:r>
            <a:endParaRPr sz="280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309F8BEF-34E9-16B2-86A5-CF8FD65431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773229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ヒラギノ角ゴ ProN W6"/>
            <a:ea typeface="ヒラギノ角ゴ ProN W6"/>
            <a:cs typeface="ヒラギノ角ゴ ProN W6"/>
            <a:sym typeface="ヒラギノ角ゴ ProN W6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ヒラギノ角ゴ ProN W6"/>
            <a:ea typeface="ヒラギノ角ゴ ProN W6"/>
            <a:cs typeface="ヒラギノ角ゴ ProN W6"/>
            <a:sym typeface="ヒラギノ角ゴ ProN W6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06b4c2f-2c82-42f4-a7b1-f551fd148232" xsi:nil="true"/>
    <lcf76f155ced4ddcb4097134ff3c332f xmlns="3bedeca0-c2ed-4417-b266-8522ee8d026f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E74597ED3F9DF04396CDAF7ADD5042AD" ma:contentTypeVersion="16" ma:contentTypeDescription="新しいドキュメントを作成します。" ma:contentTypeScope="" ma:versionID="cc81f611e112f3e2ed258b6ede35e7bb">
  <xsd:schema xmlns:xsd="http://www.w3.org/2001/XMLSchema" xmlns:xs="http://www.w3.org/2001/XMLSchema" xmlns:p="http://schemas.microsoft.com/office/2006/metadata/properties" xmlns:ns2="3bedeca0-c2ed-4417-b266-8522ee8d026f" xmlns:ns3="f06b4c2f-2c82-42f4-a7b1-f551fd148232" targetNamespace="http://schemas.microsoft.com/office/2006/metadata/properties" ma:root="true" ma:fieldsID="14f8125897bec85f8b10cb04740fcf64" ns2:_="" ns3:_="">
    <xsd:import namespace="3bedeca0-c2ed-4417-b266-8522ee8d026f"/>
    <xsd:import namespace="f06b4c2f-2c82-42f4-a7b1-f551fd1482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edeca0-c2ed-4417-b266-8522ee8d02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画像タグ" ma:readOnly="false" ma:fieldId="{5cf76f15-5ced-4ddc-b409-7134ff3c332f}" ma:taxonomyMulti="true" ma:sspId="64d63cec-adaa-4823-9f5f-a031abd4e23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6b4c2f-2c82-42f4-a7b1-f551fd148232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24322fb-54ae-441b-a0be-81c7a9c24d11}" ma:internalName="TaxCatchAll" ma:showField="CatchAllData" ma:web="f06b4c2f-2c82-42f4-a7b1-f551fd1482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1D7582-1529-440A-8D62-0704A1D177CA}">
  <ds:schemaRefs>
    <ds:schemaRef ds:uri="http://schemas.microsoft.com/office/infopath/2007/PartnerControls"/>
    <ds:schemaRef ds:uri="http://purl.org/dc/dcmitype/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f06b4c2f-2c82-42f4-a7b1-f551fd148232"/>
    <ds:schemaRef ds:uri="3bedeca0-c2ed-4417-b266-8522ee8d026f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2B84740-4DD5-4D4E-A8AF-D44B37275508}">
  <ds:schemaRefs>
    <ds:schemaRef ds:uri="3bedeca0-c2ed-4417-b266-8522ee8d026f"/>
    <ds:schemaRef ds:uri="f06b4c2f-2c82-42f4-a7b1-f551fd14823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BEA4784-F88B-4059-AA13-F4D19BA60A0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3126</Words>
  <Application>Microsoft Macintosh PowerPoint</Application>
  <PresentationFormat>画面に合わせる (16:9)</PresentationFormat>
  <Paragraphs>611</Paragraphs>
  <Slides>41</Slides>
  <Notes>35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41</vt:i4>
      </vt:variant>
    </vt:vector>
  </HeadingPairs>
  <TitlesOfParts>
    <vt:vector size="55" baseType="lpstr">
      <vt:lpstr>BIZ UDGothic</vt:lpstr>
      <vt:lpstr>Hiragino Maru Gothic ProN W4</vt:lpstr>
      <vt:lpstr>Söhne</vt:lpstr>
      <vt:lpstr>Toppan Bunkyu Gothic Regular</vt:lpstr>
      <vt:lpstr>YuGothic</vt:lpstr>
      <vt:lpstr>ヒラギノ角ゴ ProN W3</vt:lpstr>
      <vt:lpstr>ヒラギノ角ゴ ProN W6</vt:lpstr>
      <vt:lpstr>Meiryo</vt:lpstr>
      <vt:lpstr>Courier New</vt:lpstr>
      <vt:lpstr>Helvetica Neue Light</vt:lpstr>
      <vt:lpstr>Roboto</vt:lpstr>
      <vt:lpstr>Times New Roman</vt:lpstr>
      <vt:lpstr>Wingdings</vt:lpstr>
      <vt:lpstr>White</vt:lpstr>
      <vt:lpstr>演習授業中の質問対応について</vt:lpstr>
      <vt:lpstr>演習9 回帰2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検索google colab Colaboratory へようこそ - Colaboratory - Google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須藤毅顕</dc:creator>
  <cp:lastModifiedBy>須藤　毅顕</cp:lastModifiedBy>
  <cp:revision>2</cp:revision>
  <dcterms:modified xsi:type="dcterms:W3CDTF">2024-08-01T03:11:46Z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0x010100E74597ED3F9DF04396CDAF7ADD5042AD</vt:lpwstr>
  </property>
  <property fmtid="{D5CDD505-2E9C-101B-9397-08002B2CF9AE}" pid="3" name="MediaServiceImageTags">
    <vt:lpwstr/>
  </property>
</Properties>
</file>